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321" r:id="rId2"/>
    <p:sldId id="257" r:id="rId3"/>
    <p:sldId id="324" r:id="rId4"/>
    <p:sldId id="258" r:id="rId5"/>
    <p:sldId id="259" r:id="rId6"/>
    <p:sldId id="316" r:id="rId7"/>
    <p:sldId id="260" r:id="rId8"/>
    <p:sldId id="261" r:id="rId9"/>
    <p:sldId id="262" r:id="rId10"/>
    <p:sldId id="30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  <p:sldId id="288" r:id="rId36"/>
    <p:sldId id="289" r:id="rId37"/>
    <p:sldId id="290" r:id="rId38"/>
    <p:sldId id="291" r:id="rId39"/>
    <p:sldId id="292" r:id="rId40"/>
    <p:sldId id="294" r:id="rId41"/>
    <p:sldId id="295" r:id="rId42"/>
    <p:sldId id="310" r:id="rId43"/>
    <p:sldId id="311" r:id="rId44"/>
    <p:sldId id="312" r:id="rId45"/>
    <p:sldId id="305" r:id="rId46"/>
    <p:sldId id="293" r:id="rId47"/>
    <p:sldId id="319" r:id="rId48"/>
    <p:sldId id="313" r:id="rId49"/>
    <p:sldId id="322" r:id="rId50"/>
    <p:sldId id="323" r:id="rId51"/>
    <p:sldId id="320" r:id="rId52"/>
  </p:sldIdLst>
  <p:sldSz cx="18288000" cy="10287000"/>
  <p:notesSz cx="6858000" cy="9144000"/>
  <p:embeddedFontLst>
    <p:embeddedFont>
      <p:font typeface="Arial Black" panose="020B0A04020102020204" pitchFamily="34" charset="0"/>
      <p:bold r:id="rId54"/>
    </p:embeddedFont>
    <p:embeddedFont>
      <p:font typeface="Clear Sans Bold" panose="020B0604020202020204" charset="0"/>
      <p:regular r:id="rId55"/>
    </p:embeddedFont>
    <p:embeddedFont>
      <p:font typeface="Clear Sans Bold Italics" panose="020B0604020202020204" charset="0"/>
      <p:regular r:id="rId56"/>
    </p:embeddedFont>
    <p:embeddedFont>
      <p:font typeface="DM Sans Bold" panose="020B0604020202020204" charset="0"/>
      <p:regular r:id="rId57"/>
    </p:embeddedFont>
    <p:embeddedFont>
      <p:font typeface="DM Sans Bold Italics" panose="020B0604020202020204" charset="0"/>
      <p:regular r:id="rId58"/>
    </p:embeddedFont>
    <p:embeddedFont>
      <p:font typeface="DM Sans Italics" panose="020B0604020202020204" charset="0"/>
      <p:regular r:id="rId59"/>
    </p:embeddedFont>
    <p:embeddedFont>
      <p:font typeface="Pacifico" panose="00000500000000000000" pitchFamily="2" charset="0"/>
      <p:regular r:id="rId60"/>
    </p:embeddedFont>
  </p:embeddedFontLst>
  <p:defaultTextStyle>
    <a:defPPr>
      <a:defRPr lang="en-US"/>
    </a:defPPr>
    <a:lvl1pPr marL="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929"/>
    <a:srgbClr val="F6FCFC"/>
    <a:srgbClr val="F20000"/>
    <a:srgbClr val="DE0000"/>
    <a:srgbClr val="000000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C7F26-1D33-4887-8629-383A85496158}" v="78" dt="2024-02-27T21:58:20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6089A-3092-4840-AAA7-C12AD8E5C4A6}" type="datetimeFigureOut">
              <a:rPr lang="x-none" smtClean="0"/>
              <a:t>5/3/2024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E9D63-5E73-458D-9C3A-CF8090AA9B13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64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svg"/><Relationship Id="rId7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sv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7.svg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.png"/><Relationship Id="rId5" Type="http://schemas.openxmlformats.org/officeDocument/2006/relationships/image" Target="../media/image55.svg"/><Relationship Id="rId10" Type="http://schemas.openxmlformats.org/officeDocument/2006/relationships/image" Target="../media/image4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5.png"/><Relationship Id="rId2" Type="http://schemas.openxmlformats.org/officeDocument/2006/relationships/image" Target="../media/image80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6.svg"/><Relationship Id="rId7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1.png"/><Relationship Id="rId7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sv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" y="69271"/>
            <a:ext cx="18288003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844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31102" y="2241470"/>
            <a:ext cx="1284696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 err="1">
                <a:latin typeface="Arial Black" panose="020B0A04020102020204" pitchFamily="34" charset="0"/>
              </a:rPr>
              <a:t>swot-аналіз</a:t>
            </a:r>
            <a:endParaRPr lang="en-US" sz="6400" dirty="0">
              <a:latin typeface="Arial Black" panose="020B0A040201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41019" y="2279570"/>
            <a:ext cx="8002986" cy="7188851"/>
            <a:chOff x="0" y="0"/>
            <a:chExt cx="10670647" cy="9585133"/>
          </a:xfrm>
        </p:grpSpPr>
        <p:grpSp>
          <p:nvGrpSpPr>
            <p:cNvPr id="7" name="Group 7"/>
            <p:cNvGrpSpPr/>
            <p:nvPr/>
          </p:nvGrpSpPr>
          <p:grpSpPr>
            <a:xfrm>
              <a:off x="1166668" y="4762674"/>
              <a:ext cx="4751523" cy="3630746"/>
              <a:chOff x="0" y="0"/>
              <a:chExt cx="829121" cy="6335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29121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33550">
                    <a:moveTo>
                      <a:pt x="60619" y="0"/>
                    </a:moveTo>
                    <a:lnTo>
                      <a:pt x="768503" y="0"/>
                    </a:lnTo>
                    <a:cubicBezTo>
                      <a:pt x="801982" y="0"/>
                      <a:pt x="829121" y="27140"/>
                      <a:pt x="829121" y="60619"/>
                    </a:cubicBezTo>
                    <a:lnTo>
                      <a:pt x="829121" y="572932"/>
                    </a:lnTo>
                    <a:cubicBezTo>
                      <a:pt x="829121" y="606411"/>
                      <a:pt x="801982" y="633550"/>
                      <a:pt x="768503" y="633550"/>
                    </a:cubicBezTo>
                    <a:lnTo>
                      <a:pt x="60619" y="633550"/>
                    </a:lnTo>
                    <a:cubicBezTo>
                      <a:pt x="44542" y="633550"/>
                      <a:pt x="29123" y="627164"/>
                      <a:pt x="17755" y="615796"/>
                    </a:cubicBezTo>
                    <a:cubicBezTo>
                      <a:pt x="6387" y="604427"/>
                      <a:pt x="0" y="589009"/>
                      <a:pt x="0" y="572932"/>
                    </a:cubicBezTo>
                    <a:lnTo>
                      <a:pt x="0" y="60619"/>
                    </a:lnTo>
                    <a:cubicBezTo>
                      <a:pt x="0" y="27140"/>
                      <a:pt x="27140" y="0"/>
                      <a:pt x="6061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29121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328808" y="7201708"/>
              <a:ext cx="2383425" cy="238342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63197" y="7249995"/>
              <a:ext cx="391464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1"/>
                </a:lnSpc>
                <a:defRPr/>
              </a:pPr>
              <a:r>
                <a:rPr lang="en-US" sz="9100" b="1">
                  <a:solidFill>
                    <a:srgbClr val="F4FFF3"/>
                  </a:solidFill>
                  <a:latin typeface="DM Sans Bold"/>
                </a:rPr>
                <a:t>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66669" y="6050426"/>
              <a:ext cx="4751989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Opportunities</a:t>
              </a:r>
            </a:p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(Можливості)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236291" y="1166668"/>
              <a:ext cx="4681906" cy="3522633"/>
              <a:chOff x="0" y="0"/>
              <a:chExt cx="829121" cy="6238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29121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23825">
                    <a:moveTo>
                      <a:pt x="61520" y="0"/>
                    </a:moveTo>
                    <a:lnTo>
                      <a:pt x="767601" y="0"/>
                    </a:lnTo>
                    <a:cubicBezTo>
                      <a:pt x="801578" y="0"/>
                      <a:pt x="829121" y="27543"/>
                      <a:pt x="829121" y="61520"/>
                    </a:cubicBezTo>
                    <a:lnTo>
                      <a:pt x="829121" y="562305"/>
                    </a:lnTo>
                    <a:cubicBezTo>
                      <a:pt x="829121" y="596282"/>
                      <a:pt x="801578" y="623825"/>
                      <a:pt x="767601" y="623825"/>
                    </a:cubicBezTo>
                    <a:lnTo>
                      <a:pt x="61520" y="623825"/>
                    </a:lnTo>
                    <a:cubicBezTo>
                      <a:pt x="27543" y="623825"/>
                      <a:pt x="0" y="596282"/>
                      <a:pt x="0" y="562305"/>
                    </a:cubicBezTo>
                    <a:lnTo>
                      <a:pt x="0" y="61520"/>
                    </a:lnTo>
                    <a:cubicBezTo>
                      <a:pt x="0" y="27543"/>
                      <a:pt x="27543" y="0"/>
                      <a:pt x="6152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29121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381404" y="3569966"/>
              <a:ext cx="2348505" cy="234850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627013" y="3614198"/>
              <a:ext cx="3857290" cy="22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8"/>
                </a:lnSpc>
                <a:defRPr/>
              </a:pPr>
              <a:r>
                <a:rPr lang="en-US" sz="8900" b="1">
                  <a:solidFill>
                    <a:srgbClr val="F4FFF3"/>
                  </a:solidFill>
                  <a:latin typeface="DM Sans Bold"/>
                </a:rPr>
                <a:t>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14472" y="2148922"/>
              <a:ext cx="4682365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Strengths</a:t>
              </a:r>
            </a:p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(Сильні сторони)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989531" y="4762674"/>
              <a:ext cx="4680656" cy="3630746"/>
              <a:chOff x="0" y="0"/>
              <a:chExt cx="816755" cy="6335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6755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16755" h="633550">
                    <a:moveTo>
                      <a:pt x="61536" y="0"/>
                    </a:moveTo>
                    <a:lnTo>
                      <a:pt x="755219" y="0"/>
                    </a:lnTo>
                    <a:cubicBezTo>
                      <a:pt x="789205" y="0"/>
                      <a:pt x="816755" y="27551"/>
                      <a:pt x="816755" y="61536"/>
                    </a:cubicBezTo>
                    <a:lnTo>
                      <a:pt x="816755" y="572014"/>
                    </a:lnTo>
                    <a:cubicBezTo>
                      <a:pt x="816755" y="606000"/>
                      <a:pt x="789205" y="633550"/>
                      <a:pt x="755219" y="633550"/>
                    </a:cubicBezTo>
                    <a:lnTo>
                      <a:pt x="61536" y="633550"/>
                    </a:lnTo>
                    <a:cubicBezTo>
                      <a:pt x="27551" y="633550"/>
                      <a:pt x="0" y="606000"/>
                      <a:pt x="0" y="57201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6755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7134338" y="7201708"/>
              <a:ext cx="2347877" cy="2383425"/>
              <a:chOff x="0" y="0"/>
              <a:chExt cx="800677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0067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0677" h="812800">
                    <a:moveTo>
                      <a:pt x="400339" y="0"/>
                    </a:moveTo>
                    <a:cubicBezTo>
                      <a:pt x="179238" y="0"/>
                      <a:pt x="0" y="181951"/>
                      <a:pt x="0" y="406400"/>
                    </a:cubicBezTo>
                    <a:cubicBezTo>
                      <a:pt x="0" y="630849"/>
                      <a:pt x="179238" y="812800"/>
                      <a:pt x="400339" y="812800"/>
                    </a:cubicBezTo>
                    <a:cubicBezTo>
                      <a:pt x="621440" y="812800"/>
                      <a:pt x="800677" y="630849"/>
                      <a:pt x="800677" y="406400"/>
                    </a:cubicBezTo>
                    <a:cubicBezTo>
                      <a:pt x="800677" y="181951"/>
                      <a:pt x="621440" y="0"/>
                      <a:pt x="40033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5064" y="66675"/>
                <a:ext cx="65055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380146" y="7249995"/>
              <a:ext cx="385625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1"/>
                </a:lnSpc>
                <a:defRPr/>
              </a:pPr>
              <a:r>
                <a:rPr lang="en-US" sz="9100" b="1">
                  <a:solidFill>
                    <a:srgbClr val="F4FFF3"/>
                  </a:solidFill>
                  <a:latin typeface="DM Sans Bold"/>
                </a:rPr>
                <a:t>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89530" y="6050426"/>
              <a:ext cx="4681117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Threats </a:t>
              </a:r>
            </a:p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(Загрози)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989531" y="1166668"/>
              <a:ext cx="4680656" cy="3522633"/>
              <a:chOff x="0" y="0"/>
              <a:chExt cx="828900" cy="6238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28900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8900" h="623825">
                    <a:moveTo>
                      <a:pt x="61536" y="0"/>
                    </a:moveTo>
                    <a:lnTo>
                      <a:pt x="767364" y="0"/>
                    </a:lnTo>
                    <a:cubicBezTo>
                      <a:pt x="801349" y="0"/>
                      <a:pt x="828900" y="27551"/>
                      <a:pt x="828900" y="61536"/>
                    </a:cubicBezTo>
                    <a:lnTo>
                      <a:pt x="828900" y="562289"/>
                    </a:lnTo>
                    <a:cubicBezTo>
                      <a:pt x="828900" y="596274"/>
                      <a:pt x="801349" y="623825"/>
                      <a:pt x="767364" y="623825"/>
                    </a:cubicBezTo>
                    <a:lnTo>
                      <a:pt x="61536" y="623825"/>
                    </a:lnTo>
                    <a:cubicBezTo>
                      <a:pt x="27551" y="623825"/>
                      <a:pt x="0" y="596274"/>
                      <a:pt x="0" y="562289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828900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134338" y="3569966"/>
              <a:ext cx="2347877" cy="2348505"/>
              <a:chOff x="0" y="0"/>
              <a:chExt cx="812583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58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583" h="812800">
                    <a:moveTo>
                      <a:pt x="406291" y="0"/>
                    </a:moveTo>
                    <a:cubicBezTo>
                      <a:pt x="181903" y="0"/>
                      <a:pt x="0" y="181951"/>
                      <a:pt x="0" y="406400"/>
                    </a:cubicBezTo>
                    <a:cubicBezTo>
                      <a:pt x="0" y="630849"/>
                      <a:pt x="181903" y="812800"/>
                      <a:pt x="406291" y="812800"/>
                    </a:cubicBezTo>
                    <a:cubicBezTo>
                      <a:pt x="630680" y="812800"/>
                      <a:pt x="812583" y="630849"/>
                      <a:pt x="812583" y="406400"/>
                    </a:cubicBezTo>
                    <a:cubicBezTo>
                      <a:pt x="812583" y="181951"/>
                      <a:pt x="630680" y="0"/>
                      <a:pt x="40629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180" y="66675"/>
                <a:ext cx="660224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380146" y="3614198"/>
              <a:ext cx="3856258" cy="22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8"/>
                </a:lnSpc>
                <a:defRPr/>
              </a:pPr>
              <a:r>
                <a:rPr lang="en-US" sz="8900" b="1">
                  <a:solidFill>
                    <a:srgbClr val="F4FFF3"/>
                  </a:solidFill>
                  <a:latin typeface="DM Sans Bold"/>
                </a:rPr>
                <a:t>W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989530" y="2148922"/>
              <a:ext cx="4681117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Weaknesses</a:t>
              </a:r>
            </a:p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(Слабкі сторони)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1236291" y="0"/>
              <a:ext cx="4681440" cy="1095794"/>
              <a:chOff x="0" y="0"/>
              <a:chExt cx="994224" cy="2327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94224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224" h="232720">
                    <a:moveTo>
                      <a:pt x="61526" y="0"/>
                    </a:moveTo>
                    <a:lnTo>
                      <a:pt x="932698" y="0"/>
                    </a:lnTo>
                    <a:cubicBezTo>
                      <a:pt x="949016" y="0"/>
                      <a:pt x="964665" y="6482"/>
                      <a:pt x="976204" y="18021"/>
                    </a:cubicBezTo>
                    <a:cubicBezTo>
                      <a:pt x="987742" y="29559"/>
                      <a:pt x="994224" y="45208"/>
                      <a:pt x="994224" y="61526"/>
                    </a:cubicBezTo>
                    <a:lnTo>
                      <a:pt x="994224" y="171194"/>
                    </a:lnTo>
                    <a:cubicBezTo>
                      <a:pt x="994224" y="187512"/>
                      <a:pt x="987742" y="203161"/>
                      <a:pt x="976204" y="214699"/>
                    </a:cubicBezTo>
                    <a:cubicBezTo>
                      <a:pt x="964665" y="226238"/>
                      <a:pt x="949016" y="232720"/>
                      <a:pt x="932698" y="232720"/>
                    </a:cubicBezTo>
                    <a:lnTo>
                      <a:pt x="61526" y="232720"/>
                    </a:lnTo>
                    <a:cubicBezTo>
                      <a:pt x="45208" y="232720"/>
                      <a:pt x="29559" y="226238"/>
                      <a:pt x="18021" y="214699"/>
                    </a:cubicBezTo>
                    <a:cubicBezTo>
                      <a:pt x="6482" y="203161"/>
                      <a:pt x="0" y="187512"/>
                      <a:pt x="0" y="171194"/>
                    </a:cubicBezTo>
                    <a:lnTo>
                      <a:pt x="0" y="61526"/>
                    </a:lnTo>
                    <a:cubicBezTo>
                      <a:pt x="0" y="45208"/>
                      <a:pt x="6482" y="29559"/>
                      <a:pt x="18021" y="18021"/>
                    </a:cubicBezTo>
                    <a:cubicBezTo>
                      <a:pt x="29559" y="6482"/>
                      <a:pt x="45208" y="0"/>
                      <a:pt x="615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994224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236291" y="133224"/>
              <a:ext cx="4681901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Корисно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для досягнення цілі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-5400000">
              <a:off x="-1245627" y="6008654"/>
              <a:ext cx="3587048" cy="1095794"/>
              <a:chOff x="0" y="0"/>
              <a:chExt cx="761802" cy="23272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61802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61802" h="232720">
                    <a:moveTo>
                      <a:pt x="80297" y="0"/>
                    </a:moveTo>
                    <a:lnTo>
                      <a:pt x="681505" y="0"/>
                    </a:lnTo>
                    <a:cubicBezTo>
                      <a:pt x="702801" y="0"/>
                      <a:pt x="723225" y="8460"/>
                      <a:pt x="738283" y="23519"/>
                    </a:cubicBezTo>
                    <a:cubicBezTo>
                      <a:pt x="753342" y="38577"/>
                      <a:pt x="761802" y="59001"/>
                      <a:pt x="761802" y="80297"/>
                    </a:cubicBezTo>
                    <a:lnTo>
                      <a:pt x="761802" y="152423"/>
                    </a:lnTo>
                    <a:cubicBezTo>
                      <a:pt x="761802" y="196770"/>
                      <a:pt x="725852" y="232720"/>
                      <a:pt x="681505" y="232720"/>
                    </a:cubicBezTo>
                    <a:lnTo>
                      <a:pt x="80297" y="232720"/>
                    </a:lnTo>
                    <a:cubicBezTo>
                      <a:pt x="59001" y="232720"/>
                      <a:pt x="38577" y="224260"/>
                      <a:pt x="23519" y="209201"/>
                    </a:cubicBezTo>
                    <a:cubicBezTo>
                      <a:pt x="8460" y="194143"/>
                      <a:pt x="0" y="173719"/>
                      <a:pt x="0" y="152423"/>
                    </a:cubicBezTo>
                    <a:lnTo>
                      <a:pt x="0" y="80297"/>
                    </a:lnTo>
                    <a:cubicBezTo>
                      <a:pt x="0" y="35950"/>
                      <a:pt x="35950" y="0"/>
                      <a:pt x="8029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761802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 rot="16200000">
              <a:off x="-1264854" y="6146003"/>
              <a:ext cx="3587402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Зовнішні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властивості оточення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989531" y="0"/>
              <a:ext cx="4680656" cy="1095794"/>
              <a:chOff x="0" y="0"/>
              <a:chExt cx="994058" cy="23272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9405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058" h="232720">
                    <a:moveTo>
                      <a:pt x="61536" y="0"/>
                    </a:moveTo>
                    <a:lnTo>
                      <a:pt x="932521" y="0"/>
                    </a:lnTo>
                    <a:cubicBezTo>
                      <a:pt x="966507" y="0"/>
                      <a:pt x="994058" y="27551"/>
                      <a:pt x="994058" y="61536"/>
                    </a:cubicBezTo>
                    <a:lnTo>
                      <a:pt x="994058" y="171184"/>
                    </a:lnTo>
                    <a:cubicBezTo>
                      <a:pt x="994058" y="205169"/>
                      <a:pt x="966507" y="232720"/>
                      <a:pt x="932521" y="232720"/>
                    </a:cubicBezTo>
                    <a:lnTo>
                      <a:pt x="61536" y="232720"/>
                    </a:lnTo>
                    <a:cubicBezTo>
                      <a:pt x="27551" y="232720"/>
                      <a:pt x="0" y="205169"/>
                      <a:pt x="0" y="17118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99405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5989530" y="133224"/>
              <a:ext cx="4681117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Шкодить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to achieving the objective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 rot="-5400000">
              <a:off x="-1143623" y="2380260"/>
              <a:ext cx="3522287" cy="1095794"/>
              <a:chOff x="0" y="0"/>
              <a:chExt cx="748048" cy="2327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804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48048" h="232720">
                    <a:moveTo>
                      <a:pt x="81774" y="0"/>
                    </a:moveTo>
                    <a:lnTo>
                      <a:pt x="666275" y="0"/>
                    </a:lnTo>
                    <a:cubicBezTo>
                      <a:pt x="711437" y="0"/>
                      <a:pt x="748048" y="36611"/>
                      <a:pt x="748048" y="81774"/>
                    </a:cubicBezTo>
                    <a:lnTo>
                      <a:pt x="748048" y="150946"/>
                    </a:lnTo>
                    <a:cubicBezTo>
                      <a:pt x="748048" y="196109"/>
                      <a:pt x="711437" y="232720"/>
                      <a:pt x="666275" y="232720"/>
                    </a:cubicBezTo>
                    <a:lnTo>
                      <a:pt x="81774" y="232720"/>
                    </a:lnTo>
                    <a:cubicBezTo>
                      <a:pt x="36611" y="232720"/>
                      <a:pt x="0" y="196109"/>
                      <a:pt x="0" y="150946"/>
                    </a:cubicBezTo>
                    <a:lnTo>
                      <a:pt x="0" y="81774"/>
                    </a:lnTo>
                    <a:cubicBezTo>
                      <a:pt x="0" y="36611"/>
                      <a:pt x="36611" y="0"/>
                      <a:pt x="817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74804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 rot="16200000">
              <a:off x="-1162846" y="2517614"/>
              <a:ext cx="3522634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Внутрішні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властивості оточення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591367" y="3403440"/>
            <a:ext cx="573727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Які властивості виділяють мене на тлі інших? Які в мене є досягнення?</a:t>
            </a:r>
          </a:p>
          <a:p>
            <a:pPr>
              <a:lnSpc>
                <a:spcPts val="3498"/>
              </a:lnSpc>
              <a:defRPr/>
            </a:pPr>
            <a:endParaRPr lang="en-US" sz="250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6" name="Freeform 56"/>
          <p:cNvSpPr/>
          <p:nvPr/>
        </p:nvSpPr>
        <p:spPr>
          <a:xfrm rot="5400000">
            <a:off x="9869985" y="347989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0591367" y="4359853"/>
            <a:ext cx="790477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мені некомфортно робити?</a:t>
            </a:r>
          </a:p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можна покращити?</a:t>
            </a:r>
          </a:p>
          <a:p>
            <a:pPr>
              <a:lnSpc>
                <a:spcPts val="3498"/>
              </a:lnSpc>
              <a:defRPr/>
            </a:pPr>
            <a:endParaRPr lang="en-US" sz="250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8" name="Freeform 58"/>
          <p:cNvSpPr/>
          <p:nvPr/>
        </p:nvSpPr>
        <p:spPr>
          <a:xfrm rot="5400000">
            <a:off x="9869985" y="4436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0591367" y="5312351"/>
            <a:ext cx="573727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я можу зробити, щоб виділити свої сильні сторони?</a:t>
            </a:r>
          </a:p>
        </p:txBody>
      </p:sp>
      <p:sp>
        <p:nvSpPr>
          <p:cNvPr id="60" name="Freeform 60"/>
          <p:cNvSpPr/>
          <p:nvPr/>
        </p:nvSpPr>
        <p:spPr>
          <a:xfrm rot="5400000">
            <a:off x="9869985" y="53888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0591367" y="6264851"/>
            <a:ext cx="573727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Чи можуть мої слабкі сторони застопорити рух до мети?</a:t>
            </a:r>
          </a:p>
        </p:txBody>
      </p:sp>
      <p:sp>
        <p:nvSpPr>
          <p:cNvPr id="62" name="Freeform 62"/>
          <p:cNvSpPr/>
          <p:nvPr/>
        </p:nvSpPr>
        <p:spPr>
          <a:xfrm rot="5400000">
            <a:off x="9869985" y="6341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0591364" y="7217351"/>
            <a:ext cx="626922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я можу зробити, щоб пришвидшити досягнення мети?</a:t>
            </a:r>
          </a:p>
        </p:txBody>
      </p:sp>
      <p:sp>
        <p:nvSpPr>
          <p:cNvPr id="64" name="Freeform 64"/>
          <p:cNvSpPr/>
          <p:nvPr/>
        </p:nvSpPr>
        <p:spPr>
          <a:xfrm rot="5400000">
            <a:off x="9869985" y="72938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0591364" y="8169851"/>
            <a:ext cx="56632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З якими труднощами я стикаюсь під час виконання завдань?</a:t>
            </a:r>
          </a:p>
        </p:txBody>
      </p:sp>
      <p:sp>
        <p:nvSpPr>
          <p:cNvPr id="66" name="Freeform 66"/>
          <p:cNvSpPr/>
          <p:nvPr/>
        </p:nvSpPr>
        <p:spPr>
          <a:xfrm rot="5400000">
            <a:off x="9869985" y="8246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3" name="Групувати 72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9513" y="3439598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9513" y="4318795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9513" y="5131894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9513" y="6011089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99513" y="6824188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9513" y="7703384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99513" y="8578342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51352" y="3536452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0" name="Freeform 30"/>
          <p:cNvSpPr/>
          <p:nvPr/>
        </p:nvSpPr>
        <p:spPr>
          <a:xfrm>
            <a:off x="1551352" y="4396226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8"/>
                </a:lnTo>
                <a:lnTo>
                  <a:pt x="0" y="525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1" name="Freeform 31"/>
          <p:cNvSpPr/>
          <p:nvPr/>
        </p:nvSpPr>
        <p:spPr>
          <a:xfrm>
            <a:off x="1551352" y="5228747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2" name="Freeform 32"/>
          <p:cNvSpPr/>
          <p:nvPr/>
        </p:nvSpPr>
        <p:spPr>
          <a:xfrm>
            <a:off x="1551352" y="6079296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3" name="Freeform 33"/>
          <p:cNvSpPr/>
          <p:nvPr/>
        </p:nvSpPr>
        <p:spPr>
          <a:xfrm>
            <a:off x="1551352" y="6934669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4" name="Freeform 34"/>
          <p:cNvSpPr/>
          <p:nvPr/>
        </p:nvSpPr>
        <p:spPr>
          <a:xfrm>
            <a:off x="1551352" y="7780817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5" name="Freeform 35"/>
          <p:cNvSpPr/>
          <p:nvPr/>
        </p:nvSpPr>
        <p:spPr>
          <a:xfrm>
            <a:off x="1551352" y="8655773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6" name="Freeform 36"/>
          <p:cNvSpPr/>
          <p:nvPr/>
        </p:nvSpPr>
        <p:spPr>
          <a:xfrm>
            <a:off x="12804727" y="3344966"/>
            <a:ext cx="4133466" cy="5038379"/>
          </a:xfrm>
          <a:custGeom>
            <a:avLst/>
            <a:gdLst/>
            <a:ahLst/>
            <a:cxnLst/>
            <a:rect l="l" t="t" r="r" b="b"/>
            <a:pathLst>
              <a:path w="4133465" h="5038379">
                <a:moveTo>
                  <a:pt x="0" y="0"/>
                </a:moveTo>
                <a:lnTo>
                  <a:pt x="4133465" y="0"/>
                </a:lnTo>
                <a:lnTo>
                  <a:pt x="4133465" y="5038380"/>
                </a:lnTo>
                <a:lnTo>
                  <a:pt x="0" y="5038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7" name="Freeform 37"/>
          <p:cNvSpPr/>
          <p:nvPr/>
        </p:nvSpPr>
        <p:spPr>
          <a:xfrm>
            <a:off x="10687581" y="3449018"/>
            <a:ext cx="1314822" cy="2400146"/>
          </a:xfrm>
          <a:custGeom>
            <a:avLst/>
            <a:gdLst/>
            <a:ahLst/>
            <a:cxnLst/>
            <a:rect l="l" t="t" r="r" b="b"/>
            <a:pathLst>
              <a:path w="1314821" h="2400146">
                <a:moveTo>
                  <a:pt x="0" y="0"/>
                </a:moveTo>
                <a:lnTo>
                  <a:pt x="1314821" y="0"/>
                </a:lnTo>
                <a:lnTo>
                  <a:pt x="1314821" y="2400146"/>
                </a:lnTo>
                <a:lnTo>
                  <a:pt x="0" y="24001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8" name="TextBox 38"/>
          <p:cNvSpPr txBox="1"/>
          <p:nvPr/>
        </p:nvSpPr>
        <p:spPr>
          <a:xfrm>
            <a:off x="1299510" y="2526127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>
                <a:latin typeface="Arial Black" panose="020B0A04020102020204" pitchFamily="34" charset="0"/>
              </a:rPr>
              <a:t>СІМ КРОКІВ УПРАВЛІННЯ ЧАСОМ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22667" y="6950773"/>
            <a:ext cx="1221773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дотримуюся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правила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«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трьох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»: 3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справи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кожен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день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/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тиждень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/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місяць</a:t>
            </a:r>
            <a:endParaRPr lang="en-US" sz="2300" b="1" dirty="0">
              <a:solidFill>
                <a:srgbClr val="F4FFF3"/>
              </a:solidFill>
              <a:latin typeface="DM Sa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228298" y="7814873"/>
            <a:ext cx="957596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В мене одне завдання на один часовий період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28301" y="8689830"/>
            <a:ext cx="1384817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попрошу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(з</a:t>
            </a:r>
            <a:r>
              <a:rPr lang="uk-UA" sz="2300" b="1" dirty="0">
                <a:solidFill>
                  <a:srgbClr val="F4FFF3"/>
                </a:solidFill>
                <a:latin typeface="DM Sans Bold"/>
              </a:rPr>
              <a:t>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необхідності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)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про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допомогу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або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делегую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.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Це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страшно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і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боляче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!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222666" y="3566630"/>
            <a:ext cx="485540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uk-UA" sz="2300" b="1" dirty="0">
                <a:solidFill>
                  <a:srgbClr val="F4FFF3"/>
                </a:solidFill>
                <a:latin typeface="DM Sans Bold"/>
              </a:rPr>
              <a:t>керу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ю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собою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, а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часом</a:t>
            </a:r>
            <a:endParaRPr lang="en-US" sz="2300" b="1" dirty="0">
              <a:solidFill>
                <a:srgbClr val="F4FFF3"/>
              </a:solidFill>
              <a:latin typeface="DM San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228298" y="5260291"/>
            <a:ext cx="679960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чітко уявляю результат і бачу, куди йду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228301" y="4434734"/>
            <a:ext cx="616922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прагну зробити не багато, а головне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228298" y="6122579"/>
            <a:ext cx="803905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визначаю «Що треба робити?», «Як це робити?»</a:t>
            </a:r>
          </a:p>
        </p:txBody>
      </p:sp>
      <p:grpSp>
        <p:nvGrpSpPr>
          <p:cNvPr id="46" name="Групувати 4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278589" y="4720781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5400000">
            <a:off x="1275979" y="5980814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 rot="5400000">
            <a:off x="1278589" y="386004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 rot="5400000">
            <a:off x="1278589" y="8402466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 flipH="1">
            <a:off x="15106119" y="5538281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8"/>
                </a:lnTo>
                <a:lnTo>
                  <a:pt x="1746882" y="1584898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 flipH="1">
            <a:off x="15121109" y="7216933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9"/>
                </a:lnTo>
                <a:lnTo>
                  <a:pt x="1746882" y="1584899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flipH="1">
            <a:off x="15106119" y="3860218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8"/>
                </a:lnTo>
                <a:lnTo>
                  <a:pt x="1746882" y="1584898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 flipH="1">
            <a:off x="9730200" y="3246719"/>
            <a:ext cx="4925332" cy="6434519"/>
          </a:xfrm>
          <a:custGeom>
            <a:avLst/>
            <a:gdLst/>
            <a:ahLst/>
            <a:cxnLst/>
            <a:rect l="l" t="t" r="r" b="b"/>
            <a:pathLst>
              <a:path w="4925331" h="6434519">
                <a:moveTo>
                  <a:pt x="4925331" y="0"/>
                </a:moveTo>
                <a:lnTo>
                  <a:pt x="0" y="0"/>
                </a:lnTo>
                <a:lnTo>
                  <a:pt x="0" y="6434518"/>
                </a:lnTo>
                <a:lnTo>
                  <a:pt x="4925331" y="6434518"/>
                </a:lnTo>
                <a:lnTo>
                  <a:pt x="49253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5106115" y="5881007"/>
            <a:ext cx="16595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нова крихітна звичка або дія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49797" y="7511234"/>
            <a:ext cx="16595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миттєве святкування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00583" y="4356885"/>
            <a:ext cx="190057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dirty="0" err="1">
                <a:solidFill>
                  <a:srgbClr val="000000"/>
                </a:solidFill>
                <a:latin typeface="DM Sans Bold Italics"/>
              </a:rPr>
              <a:t>опорна</a:t>
            </a:r>
            <a:r>
              <a:rPr lang="en-US" b="1" dirty="0">
                <a:solidFill>
                  <a:srgbClr val="000000"/>
                </a:solidFill>
                <a:latin typeface="DM Sans Bold Italic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DM Sans Bold Italics"/>
              </a:rPr>
              <a:t>база</a:t>
            </a:r>
            <a:endParaRPr lang="en-US" b="1" dirty="0">
              <a:solidFill>
                <a:srgbClr val="000000"/>
              </a:solidFill>
              <a:latin typeface="DM Sans Bold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5806" y="2512676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метод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крихітних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звичок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99968" y="4603253"/>
            <a:ext cx="738518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Почати з малого — єдиний стабільний і дієвий спосіб перейти до більшого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99968" y="5923830"/>
            <a:ext cx="820507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Щоранку пишемо собі одну справу. Лише одну! Кожна така, яку можна виконати одразу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— проста дія — вмикання ланцюгової реакції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— активна діяльність Увесь день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99968" y="3777975"/>
            <a:ext cx="738518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Їмо слона шматочками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9968" y="8287481"/>
            <a:ext cx="761138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D1C24"/>
                </a:solidFill>
                <a:latin typeface="Clear Sans Bold Italics"/>
              </a:rPr>
              <a:t>ВІДЧУТТЯ УСПІХУ!</a:t>
            </a:r>
          </a:p>
        </p:txBody>
      </p:sp>
      <p:grpSp>
        <p:nvGrpSpPr>
          <p:cNvPr id="24" name="Групувати 23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8947" y="663747"/>
            <a:ext cx="8494778" cy="8959506"/>
            <a:chOff x="0" y="0"/>
            <a:chExt cx="2237308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37308" cy="2359705"/>
            </a:xfrm>
            <a:custGeom>
              <a:avLst/>
              <a:gdLst/>
              <a:ahLst/>
              <a:cxnLst/>
              <a:rect l="l" t="t" r="r" b="b"/>
              <a:pathLst>
                <a:path w="2237308" h="2359705">
                  <a:moveTo>
                    <a:pt x="27341" y="0"/>
                  </a:moveTo>
                  <a:lnTo>
                    <a:pt x="2209966" y="0"/>
                  </a:lnTo>
                  <a:cubicBezTo>
                    <a:pt x="2217218" y="0"/>
                    <a:pt x="2224172" y="2881"/>
                    <a:pt x="2229300" y="8008"/>
                  </a:cubicBezTo>
                  <a:cubicBezTo>
                    <a:pt x="2234427" y="13136"/>
                    <a:pt x="2237308" y="20090"/>
                    <a:pt x="2237308" y="27341"/>
                  </a:cubicBezTo>
                  <a:lnTo>
                    <a:pt x="2237308" y="2332364"/>
                  </a:lnTo>
                  <a:cubicBezTo>
                    <a:pt x="2237308" y="2339616"/>
                    <a:pt x="2234427" y="2346570"/>
                    <a:pt x="2229300" y="2351697"/>
                  </a:cubicBezTo>
                  <a:cubicBezTo>
                    <a:pt x="2224172" y="2356825"/>
                    <a:pt x="2217218" y="2359705"/>
                    <a:pt x="2209966" y="2359705"/>
                  </a:cubicBezTo>
                  <a:lnTo>
                    <a:pt x="27341" y="2359705"/>
                  </a:lnTo>
                  <a:cubicBezTo>
                    <a:pt x="20090" y="2359705"/>
                    <a:pt x="13136" y="2356825"/>
                    <a:pt x="8008" y="2351697"/>
                  </a:cubicBezTo>
                  <a:cubicBezTo>
                    <a:pt x="2881" y="2346570"/>
                    <a:pt x="0" y="2339616"/>
                    <a:pt x="0" y="2332364"/>
                  </a:cubicBezTo>
                  <a:lnTo>
                    <a:pt x="0" y="27341"/>
                  </a:lnTo>
                  <a:cubicBezTo>
                    <a:pt x="0" y="20090"/>
                    <a:pt x="2881" y="13136"/>
                    <a:pt x="8008" y="8008"/>
                  </a:cubicBezTo>
                  <a:cubicBezTo>
                    <a:pt x="13136" y="2881"/>
                    <a:pt x="20090" y="0"/>
                    <a:pt x="2734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37308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93622" y="3673283"/>
            <a:ext cx="7658520" cy="284192"/>
          </a:xfrm>
          <a:custGeom>
            <a:avLst/>
            <a:gdLst/>
            <a:ahLst/>
            <a:cxnLst/>
            <a:rect l="l" t="t" r="r" b="b"/>
            <a:pathLst>
              <a:path w="7658519" h="284191">
                <a:moveTo>
                  <a:pt x="0" y="0"/>
                </a:moveTo>
                <a:lnTo>
                  <a:pt x="7658520" y="0"/>
                </a:lnTo>
                <a:lnTo>
                  <a:pt x="7658520" y="284192"/>
                </a:lnTo>
                <a:lnTo>
                  <a:pt x="0" y="284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69" t="-617089" r="-7116" b="-2184879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6" name="Group 6"/>
          <p:cNvGrpSpPr/>
          <p:nvPr/>
        </p:nvGrpSpPr>
        <p:grpSpPr>
          <a:xfrm>
            <a:off x="9671766" y="4537755"/>
            <a:ext cx="4696988" cy="4707156"/>
            <a:chOff x="0" y="0"/>
            <a:chExt cx="6262650" cy="6276208"/>
          </a:xfrm>
        </p:grpSpPr>
        <p:grpSp>
          <p:nvGrpSpPr>
            <p:cNvPr id="7" name="Group 7"/>
            <p:cNvGrpSpPr/>
            <p:nvPr/>
          </p:nvGrpSpPr>
          <p:grpSpPr>
            <a:xfrm>
              <a:off x="1341996" y="0"/>
              <a:ext cx="3578657" cy="3131325"/>
              <a:chOff x="0" y="0"/>
              <a:chExt cx="812800" cy="7112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341996" y="3144883"/>
              <a:ext cx="3578657" cy="3131325"/>
              <a:chOff x="0" y="0"/>
              <a:chExt cx="812800" cy="7112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-223666" y="1565662"/>
              <a:ext cx="3578657" cy="3131325"/>
              <a:chOff x="0" y="0"/>
              <a:chExt cx="812800" cy="7112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2907659" y="1579221"/>
              <a:ext cx="3578657" cy="3131325"/>
              <a:chOff x="0" y="0"/>
              <a:chExt cx="812800" cy="7112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917533" y="707976"/>
              <a:ext cx="2427584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Термінові важливі справи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16200000">
              <a:off x="99629" y="2336236"/>
              <a:ext cx="242758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Нетермінові важливі справи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5400000">
              <a:off x="3735437" y="2533136"/>
              <a:ext cx="242758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Нетермінові неважливі справи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10800000">
              <a:off x="1917533" y="3877972"/>
              <a:ext cx="2569258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Термінові неважливі справи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 rot="-10800000">
              <a:off x="2550096" y="2550096"/>
              <a:ext cx="1162459" cy="116245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523042" y="124802"/>
                    </a:lnTo>
                    <a:lnTo>
                      <a:pt x="693768" y="119032"/>
                    </a:lnTo>
                    <a:lnTo>
                      <a:pt x="687998" y="289758"/>
                    </a:lnTo>
                    <a:lnTo>
                      <a:pt x="812800" y="406400"/>
                    </a:lnTo>
                    <a:lnTo>
                      <a:pt x="687998" y="523042"/>
                    </a:lnTo>
                    <a:lnTo>
                      <a:pt x="693768" y="693768"/>
                    </a:lnTo>
                    <a:lnTo>
                      <a:pt x="523042" y="687998"/>
                    </a:lnTo>
                    <a:lnTo>
                      <a:pt x="406400" y="812800"/>
                    </a:lnTo>
                    <a:lnTo>
                      <a:pt x="289758" y="687998"/>
                    </a:lnTo>
                    <a:lnTo>
                      <a:pt x="119032" y="693768"/>
                    </a:lnTo>
                    <a:lnTo>
                      <a:pt x="124802" y="523042"/>
                    </a:lnTo>
                    <a:lnTo>
                      <a:pt x="0" y="406400"/>
                    </a:lnTo>
                    <a:lnTo>
                      <a:pt x="124802" y="289758"/>
                    </a:lnTo>
                    <a:lnTo>
                      <a:pt x="119032" y="119032"/>
                    </a:lnTo>
                    <a:lnTo>
                      <a:pt x="289758" y="124802"/>
                    </a:lnTo>
                    <a:lnTo>
                      <a:pt x="4064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A912F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27000" y="88900"/>
                <a:ext cx="558800" cy="5969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10800000">
              <a:off x="2712539" y="2726097"/>
              <a:ext cx="837572" cy="8375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523042" y="124802"/>
                    </a:lnTo>
                    <a:lnTo>
                      <a:pt x="693768" y="119032"/>
                    </a:lnTo>
                    <a:lnTo>
                      <a:pt x="687998" y="289758"/>
                    </a:lnTo>
                    <a:lnTo>
                      <a:pt x="812800" y="406400"/>
                    </a:lnTo>
                    <a:lnTo>
                      <a:pt x="687998" y="523042"/>
                    </a:lnTo>
                    <a:lnTo>
                      <a:pt x="693768" y="693768"/>
                    </a:lnTo>
                    <a:lnTo>
                      <a:pt x="523042" y="687998"/>
                    </a:lnTo>
                    <a:lnTo>
                      <a:pt x="406400" y="812800"/>
                    </a:lnTo>
                    <a:lnTo>
                      <a:pt x="289758" y="687998"/>
                    </a:lnTo>
                    <a:lnTo>
                      <a:pt x="119032" y="693768"/>
                    </a:lnTo>
                    <a:lnTo>
                      <a:pt x="124802" y="523042"/>
                    </a:lnTo>
                    <a:lnTo>
                      <a:pt x="0" y="406400"/>
                    </a:lnTo>
                    <a:lnTo>
                      <a:pt x="124802" y="289758"/>
                    </a:lnTo>
                    <a:lnTo>
                      <a:pt x="119032" y="119032"/>
                    </a:lnTo>
                    <a:lnTo>
                      <a:pt x="289758" y="124802"/>
                    </a:lnTo>
                    <a:lnTo>
                      <a:pt x="4064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A912F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27000" y="88900"/>
                <a:ext cx="558800" cy="5969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4692604" y="4551144"/>
            <a:ext cx="2557716" cy="4707156"/>
            <a:chOff x="0" y="0"/>
            <a:chExt cx="3410286" cy="627620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410286" cy="6276208"/>
            </a:xfrm>
            <a:custGeom>
              <a:avLst/>
              <a:gdLst/>
              <a:ahLst/>
              <a:cxnLst/>
              <a:rect l="l" t="t" r="r" b="b"/>
              <a:pathLst>
                <a:path w="3410286" h="6276208">
                  <a:moveTo>
                    <a:pt x="0" y="0"/>
                  </a:moveTo>
                  <a:lnTo>
                    <a:pt x="3410286" y="0"/>
                  </a:lnTo>
                  <a:lnTo>
                    <a:pt x="3410286" y="6276208"/>
                  </a:lnTo>
                  <a:lnTo>
                    <a:pt x="0" y="627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468784" y="1385219"/>
              <a:ext cx="2472719" cy="2472719"/>
            </a:xfrm>
            <a:custGeom>
              <a:avLst/>
              <a:gdLst/>
              <a:ahLst/>
              <a:cxnLst/>
              <a:rect l="l" t="t" r="r" b="b"/>
              <a:pathLst>
                <a:path w="2472719" h="2472719">
                  <a:moveTo>
                    <a:pt x="0" y="0"/>
                  </a:moveTo>
                  <a:lnTo>
                    <a:pt x="2472719" y="0"/>
                  </a:lnTo>
                  <a:lnTo>
                    <a:pt x="2472719" y="2472719"/>
                  </a:lnTo>
                  <a:lnTo>
                    <a:pt x="0" y="247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4299" y="4219992"/>
              <a:ext cx="320169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Клікай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та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сформуй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 </a:t>
              </a:r>
              <a:endParaRPr lang="uk-UA" sz="1600" b="1" dirty="0">
                <a:solidFill>
                  <a:srgbClr val="ED1C24"/>
                </a:solidFill>
                <a:latin typeface="DM Sans Bold Italics"/>
              </a:endParaRPr>
            </a:p>
            <a:p>
              <a:pPr algn="ctr">
                <a:lnSpc>
                  <a:spcPts val="2280"/>
                </a:lnSpc>
              </a:pP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своє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колесо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балансу</a:t>
              </a:r>
              <a:endParaRPr lang="en-US" sz="1600" b="1" dirty="0">
                <a:solidFill>
                  <a:srgbClr val="ED1C24"/>
                </a:solidFill>
                <a:latin typeface="DM Sans Bold Italics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90319" y="663747"/>
            <a:ext cx="8494778" cy="8959506"/>
            <a:chOff x="0" y="0"/>
            <a:chExt cx="2237308" cy="2359705"/>
          </a:xfrm>
          <a:solidFill>
            <a:schemeClr val="bg1">
              <a:lumMod val="85000"/>
            </a:schemeClr>
          </a:solidFill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37308" cy="2359705"/>
            </a:xfrm>
            <a:custGeom>
              <a:avLst/>
              <a:gdLst/>
              <a:ahLst/>
              <a:cxnLst/>
              <a:rect l="l" t="t" r="r" b="b"/>
              <a:pathLst>
                <a:path w="2237308" h="2359705">
                  <a:moveTo>
                    <a:pt x="27341" y="0"/>
                  </a:moveTo>
                  <a:lnTo>
                    <a:pt x="2209966" y="0"/>
                  </a:lnTo>
                  <a:cubicBezTo>
                    <a:pt x="2217218" y="0"/>
                    <a:pt x="2224172" y="2881"/>
                    <a:pt x="2229300" y="8008"/>
                  </a:cubicBezTo>
                  <a:cubicBezTo>
                    <a:pt x="2234427" y="13136"/>
                    <a:pt x="2237308" y="20090"/>
                    <a:pt x="2237308" y="27341"/>
                  </a:cubicBezTo>
                  <a:lnTo>
                    <a:pt x="2237308" y="2332364"/>
                  </a:lnTo>
                  <a:cubicBezTo>
                    <a:pt x="2237308" y="2339616"/>
                    <a:pt x="2234427" y="2346570"/>
                    <a:pt x="2229300" y="2351697"/>
                  </a:cubicBezTo>
                  <a:cubicBezTo>
                    <a:pt x="2224172" y="2356825"/>
                    <a:pt x="2217218" y="2359705"/>
                    <a:pt x="2209966" y="2359705"/>
                  </a:cubicBezTo>
                  <a:lnTo>
                    <a:pt x="27341" y="2359705"/>
                  </a:lnTo>
                  <a:cubicBezTo>
                    <a:pt x="20090" y="2359705"/>
                    <a:pt x="13136" y="2356825"/>
                    <a:pt x="8008" y="2351697"/>
                  </a:cubicBezTo>
                  <a:cubicBezTo>
                    <a:pt x="2881" y="2346570"/>
                    <a:pt x="0" y="2339616"/>
                    <a:pt x="0" y="2332364"/>
                  </a:cubicBezTo>
                  <a:lnTo>
                    <a:pt x="0" y="27341"/>
                  </a:lnTo>
                  <a:cubicBezTo>
                    <a:pt x="0" y="20090"/>
                    <a:pt x="2881" y="13136"/>
                    <a:pt x="8008" y="8008"/>
                  </a:cubicBezTo>
                  <a:cubicBezTo>
                    <a:pt x="13136" y="2881"/>
                    <a:pt x="20090" y="0"/>
                    <a:pt x="2734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237308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5400000">
            <a:off x="1028873" y="578712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0" name="Freeform 40"/>
          <p:cNvSpPr/>
          <p:nvPr/>
        </p:nvSpPr>
        <p:spPr>
          <a:xfrm rot="5400000">
            <a:off x="1028873" y="773413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1" name="Freeform 41"/>
          <p:cNvSpPr/>
          <p:nvPr/>
        </p:nvSpPr>
        <p:spPr>
          <a:xfrm rot="5400000">
            <a:off x="1028873" y="649197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2" name="Freeform 42"/>
          <p:cNvSpPr/>
          <p:nvPr/>
        </p:nvSpPr>
        <p:spPr>
          <a:xfrm>
            <a:off x="1284436" y="2171700"/>
            <a:ext cx="6487964" cy="3190855"/>
          </a:xfrm>
          <a:custGeom>
            <a:avLst/>
            <a:gdLst/>
            <a:ahLst/>
            <a:cxnLst/>
            <a:rect l="l" t="t" r="r" b="b"/>
            <a:pathLst>
              <a:path w="6906536" h="4333852">
                <a:moveTo>
                  <a:pt x="0" y="0"/>
                </a:moveTo>
                <a:lnTo>
                  <a:pt x="6906536" y="0"/>
                </a:lnTo>
                <a:lnTo>
                  <a:pt x="6906536" y="4333852"/>
                </a:lnTo>
                <a:lnTo>
                  <a:pt x="0" y="43338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3" name="TextBox 43"/>
          <p:cNvSpPr txBox="1"/>
          <p:nvPr/>
        </p:nvSpPr>
        <p:spPr>
          <a:xfrm>
            <a:off x="9671766" y="2713151"/>
            <a:ext cx="9195168" cy="77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9"/>
              </a:lnSpc>
              <a:spcBef>
                <a:spcPct val="0"/>
              </a:spcBef>
            </a:pPr>
            <a:r>
              <a:rPr lang="en-US" sz="4800" dirty="0">
                <a:latin typeface="Arial Black" panose="020B0A04020102020204" pitchFamily="34" charset="0"/>
              </a:rPr>
              <a:t>ЖИТТЄВИЙ БАЛАНС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750255" y="5672135"/>
            <a:ext cx="918111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Плануєш ти або планують тебе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750252" y="6434990"/>
            <a:ext cx="663559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Чітко формулюй задачі і пріорітети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50255" y="7677150"/>
            <a:ext cx="723484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Гармонія і баланс у кожного свої і залежать від віку, цінностей на данному етапі життя</a:t>
            </a:r>
          </a:p>
        </p:txBody>
      </p:sp>
      <p:grpSp>
        <p:nvGrpSpPr>
          <p:cNvPr id="47" name="Групувати 46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74900" y="3614693"/>
            <a:ext cx="3339536" cy="2742860"/>
          </a:xfrm>
          <a:custGeom>
            <a:avLst/>
            <a:gdLst/>
            <a:ahLst/>
            <a:cxnLst/>
            <a:rect l="l" t="t" r="r" b="b"/>
            <a:pathLst>
              <a:path w="3339535" h="2742859">
                <a:moveTo>
                  <a:pt x="0" y="0"/>
                </a:moveTo>
                <a:lnTo>
                  <a:pt x="3339535" y="0"/>
                </a:lnTo>
                <a:lnTo>
                  <a:pt x="3339535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962" t="-40468" r="-133690" b="-1084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07390" y="3614693"/>
            <a:ext cx="3384320" cy="2742860"/>
          </a:xfrm>
          <a:custGeom>
            <a:avLst/>
            <a:gdLst/>
            <a:ahLst/>
            <a:cxnLst/>
            <a:rect l="l" t="t" r="r" b="b"/>
            <a:pathLst>
              <a:path w="3384320" h="2742859">
                <a:moveTo>
                  <a:pt x="0" y="0"/>
                </a:moveTo>
                <a:lnTo>
                  <a:pt x="3384320" y="0"/>
                </a:lnTo>
                <a:lnTo>
                  <a:pt x="3384320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48" t="-40092" r="-240776" b="-106411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>
            <a:off x="8516081" y="6583829"/>
            <a:ext cx="3478838" cy="2721200"/>
          </a:xfrm>
          <a:custGeom>
            <a:avLst/>
            <a:gdLst/>
            <a:ahLst/>
            <a:cxnLst/>
            <a:rect l="l" t="t" r="r" b="b"/>
            <a:pathLst>
              <a:path w="3478838" h="2721199">
                <a:moveTo>
                  <a:pt x="0" y="0"/>
                </a:moveTo>
                <a:lnTo>
                  <a:pt x="3478838" y="0"/>
                </a:lnTo>
                <a:lnTo>
                  <a:pt x="3478838" y="2721199"/>
                </a:lnTo>
                <a:lnTo>
                  <a:pt x="0" y="2721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076" t="-145148" r="-17193" b="-253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>
            <a:off x="1407390" y="6598385"/>
            <a:ext cx="3384320" cy="2706644"/>
          </a:xfrm>
          <a:custGeom>
            <a:avLst/>
            <a:gdLst/>
            <a:ahLst/>
            <a:cxnLst/>
            <a:rect l="l" t="t" r="r" b="b"/>
            <a:pathLst>
              <a:path w="3384320" h="2706643">
                <a:moveTo>
                  <a:pt x="0" y="0"/>
                </a:moveTo>
                <a:lnTo>
                  <a:pt x="3384320" y="0"/>
                </a:lnTo>
                <a:lnTo>
                  <a:pt x="3384320" y="2706643"/>
                </a:lnTo>
                <a:lnTo>
                  <a:pt x="0" y="270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208" t="-146460" r="-239606" b="-2370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>
            <a:off x="4974903" y="6598385"/>
            <a:ext cx="3295442" cy="2706644"/>
          </a:xfrm>
          <a:custGeom>
            <a:avLst/>
            <a:gdLst/>
            <a:ahLst/>
            <a:cxnLst/>
            <a:rect l="l" t="t" r="r" b="b"/>
            <a:pathLst>
              <a:path w="3295441" h="2706643">
                <a:moveTo>
                  <a:pt x="0" y="0"/>
                </a:moveTo>
                <a:lnTo>
                  <a:pt x="3295441" y="0"/>
                </a:lnTo>
                <a:lnTo>
                  <a:pt x="3295441" y="2706643"/>
                </a:lnTo>
                <a:lnTo>
                  <a:pt x="0" y="270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74" t="-146397" r="-133279" b="-2505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8495413" y="3614693"/>
            <a:ext cx="3499510" cy="2742860"/>
          </a:xfrm>
          <a:custGeom>
            <a:avLst/>
            <a:gdLst/>
            <a:ahLst/>
            <a:cxnLst/>
            <a:rect l="l" t="t" r="r" b="b"/>
            <a:pathLst>
              <a:path w="3499510" h="2742859">
                <a:moveTo>
                  <a:pt x="0" y="0"/>
                </a:moveTo>
                <a:lnTo>
                  <a:pt x="3499510" y="0"/>
                </a:lnTo>
                <a:lnTo>
                  <a:pt x="3499510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36" t="-39790" r="-17046" b="-108179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>
            <a:off x="2023907" y="9225169"/>
            <a:ext cx="3334046" cy="79859"/>
          </a:xfrm>
          <a:custGeom>
            <a:avLst/>
            <a:gdLst/>
            <a:ahLst/>
            <a:cxnLst/>
            <a:rect l="l" t="t" r="r" b="b"/>
            <a:pathLst>
              <a:path w="3334046" h="79859">
                <a:moveTo>
                  <a:pt x="0" y="0"/>
                </a:moveTo>
                <a:lnTo>
                  <a:pt x="3334045" y="0"/>
                </a:lnTo>
                <a:lnTo>
                  <a:pt x="3334045" y="79859"/>
                </a:lnTo>
                <a:lnTo>
                  <a:pt x="0" y="79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2622" r="-596" b="-7262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2242573" y="3738938"/>
            <a:ext cx="4877258" cy="5486231"/>
          </a:xfrm>
          <a:custGeom>
            <a:avLst/>
            <a:gdLst/>
            <a:ahLst/>
            <a:cxnLst/>
            <a:rect l="l" t="t" r="r" b="b"/>
            <a:pathLst>
              <a:path w="4877258" h="5486230">
                <a:moveTo>
                  <a:pt x="0" y="0"/>
                </a:moveTo>
                <a:lnTo>
                  <a:pt x="4877258" y="0"/>
                </a:lnTo>
                <a:lnTo>
                  <a:pt x="4877258" y="5486230"/>
                </a:lnTo>
                <a:lnTo>
                  <a:pt x="0" y="548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299510" y="253036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шість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кроків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до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медіаграмотності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3747" y="4979606"/>
            <a:ext cx="8861442" cy="2530406"/>
            <a:chOff x="0" y="0"/>
            <a:chExt cx="2333878" cy="666444"/>
          </a:xfrm>
          <a:solidFill>
            <a:srgbClr val="FF2929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333878" cy="666444"/>
            </a:xfrm>
            <a:custGeom>
              <a:avLst/>
              <a:gdLst/>
              <a:ahLst/>
              <a:cxnLst/>
              <a:rect l="l" t="t" r="r" b="b"/>
              <a:pathLst>
                <a:path w="2333878" h="666444">
                  <a:moveTo>
                    <a:pt x="26210" y="0"/>
                  </a:moveTo>
                  <a:lnTo>
                    <a:pt x="2307668" y="0"/>
                  </a:lnTo>
                  <a:cubicBezTo>
                    <a:pt x="2314619" y="0"/>
                    <a:pt x="2321286" y="2761"/>
                    <a:pt x="2326201" y="7677"/>
                  </a:cubicBezTo>
                  <a:cubicBezTo>
                    <a:pt x="2331116" y="12592"/>
                    <a:pt x="2333878" y="19259"/>
                    <a:pt x="2333878" y="26210"/>
                  </a:cubicBezTo>
                  <a:lnTo>
                    <a:pt x="2333878" y="640234"/>
                  </a:lnTo>
                  <a:cubicBezTo>
                    <a:pt x="2333878" y="647186"/>
                    <a:pt x="2331116" y="653852"/>
                    <a:pt x="2326201" y="658768"/>
                  </a:cubicBezTo>
                  <a:cubicBezTo>
                    <a:pt x="2321286" y="663683"/>
                    <a:pt x="2314619" y="666444"/>
                    <a:pt x="2307668" y="666444"/>
                  </a:cubicBezTo>
                  <a:lnTo>
                    <a:pt x="26210" y="666444"/>
                  </a:lnTo>
                  <a:cubicBezTo>
                    <a:pt x="19259" y="666444"/>
                    <a:pt x="12592" y="663683"/>
                    <a:pt x="7677" y="658768"/>
                  </a:cubicBezTo>
                  <a:cubicBezTo>
                    <a:pt x="2761" y="653852"/>
                    <a:pt x="0" y="647186"/>
                    <a:pt x="0" y="640234"/>
                  </a:cubicBezTo>
                  <a:lnTo>
                    <a:pt x="0" y="26210"/>
                  </a:lnTo>
                  <a:cubicBezTo>
                    <a:pt x="0" y="19259"/>
                    <a:pt x="2761" y="12592"/>
                    <a:pt x="7677" y="7677"/>
                  </a:cubicBezTo>
                  <a:cubicBezTo>
                    <a:pt x="12592" y="2761"/>
                    <a:pt x="19259" y="0"/>
                    <a:pt x="2621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33878" cy="70454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13558" y="5319830"/>
            <a:ext cx="1324032" cy="1849956"/>
          </a:xfrm>
          <a:custGeom>
            <a:avLst/>
            <a:gdLst/>
            <a:ahLst/>
            <a:cxnLst/>
            <a:rect l="l" t="t" r="r" b="b"/>
            <a:pathLst>
              <a:path w="1324032" h="1849956">
                <a:moveTo>
                  <a:pt x="0" y="0"/>
                </a:moveTo>
                <a:lnTo>
                  <a:pt x="1324032" y="0"/>
                </a:lnTo>
                <a:lnTo>
                  <a:pt x="1324032" y="1849956"/>
                </a:lnTo>
                <a:lnTo>
                  <a:pt x="0" y="1849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81" r="-12681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8276358" y="2411388"/>
            <a:ext cx="10264288" cy="6846912"/>
          </a:xfrm>
          <a:custGeom>
            <a:avLst/>
            <a:gdLst/>
            <a:ahLst/>
            <a:cxnLst/>
            <a:rect l="l" t="t" r="r" b="b"/>
            <a:pathLst>
              <a:path w="10264287" h="6846912">
                <a:moveTo>
                  <a:pt x="0" y="0"/>
                </a:moveTo>
                <a:lnTo>
                  <a:pt x="10264287" y="0"/>
                </a:lnTo>
                <a:lnTo>
                  <a:pt x="10264287" y="6846912"/>
                </a:lnTo>
                <a:lnTo>
                  <a:pt x="0" y="684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1243746" y="3567117"/>
            <a:ext cx="1569444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1"/>
              </a:lnSpc>
              <a:spcBef>
                <a:spcPct val="0"/>
              </a:spcBef>
            </a:pPr>
            <a:r>
              <a:rPr lang="en-US" sz="4800" dirty="0">
                <a:latin typeface="Arial Black" panose="020B0A04020102020204" pitchFamily="34" charset="0"/>
              </a:rPr>
              <a:t>ПРАКТИЧНЕ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4800" dirty="0">
                <a:latin typeface="Arial Black" panose="020B0A04020102020204" pitchFamily="34" charset="0"/>
              </a:rPr>
              <a:t>ЗАВДАННЯ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4C4EF7CC-4CD5-4F56-9237-683DAFE6C46B}"/>
              </a:ext>
            </a:extLst>
          </p:cNvPr>
          <p:cNvSpPr txBox="1"/>
          <p:nvPr/>
        </p:nvSpPr>
        <p:spPr>
          <a:xfrm>
            <a:off x="3106354" y="5626313"/>
            <a:ext cx="719222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2"/>
              </a:lnSpc>
            </a:pP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Назвіть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найбільш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поширені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</a:p>
          <a:p>
            <a:pPr>
              <a:lnSpc>
                <a:spcPts val="4962"/>
              </a:lnSpc>
            </a:pP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види</a:t>
            </a:r>
            <a:r>
              <a:rPr lang="en-US" sz="3400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F4FFF3"/>
                </a:solidFill>
                <a:latin typeface="DM Sans Bold"/>
              </a:rPr>
              <a:t>дезінформації</a:t>
            </a:r>
            <a:r>
              <a:rPr lang="en-US" sz="3400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F4FFF3"/>
                </a:solidFill>
                <a:latin typeface="DM Sans Bold"/>
              </a:rPr>
              <a:t>маніпуляцій</a:t>
            </a:r>
            <a:endParaRPr lang="en-US" sz="3400" dirty="0">
              <a:solidFill>
                <a:srgbClr val="F4FFF3"/>
              </a:solidFill>
              <a:latin typeface="DM Sans Bold"/>
            </a:endParaRP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05225" y="4465606"/>
            <a:ext cx="6283022" cy="4448798"/>
            <a:chOff x="0" y="0"/>
            <a:chExt cx="8377361" cy="5931731"/>
          </a:xfrm>
        </p:grpSpPr>
        <p:sp>
          <p:nvSpPr>
            <p:cNvPr id="9" name="Freeform 9"/>
            <p:cNvSpPr/>
            <p:nvPr/>
          </p:nvSpPr>
          <p:spPr>
            <a:xfrm>
              <a:off x="0" y="4945480"/>
              <a:ext cx="8377361" cy="74882"/>
            </a:xfrm>
            <a:custGeom>
              <a:avLst/>
              <a:gdLst/>
              <a:ahLst/>
              <a:cxnLst/>
              <a:rect l="l" t="t" r="r" b="b"/>
              <a:pathLst>
                <a:path w="8377361" h="74882">
                  <a:moveTo>
                    <a:pt x="0" y="0"/>
                  </a:moveTo>
                  <a:lnTo>
                    <a:pt x="8377361" y="0"/>
                  </a:lnTo>
                  <a:lnTo>
                    <a:pt x="8377361" y="74882"/>
                  </a:lnTo>
                  <a:lnTo>
                    <a:pt x="0" y="7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44538" y="0"/>
              <a:ext cx="7488285" cy="5931731"/>
            </a:xfrm>
            <a:custGeom>
              <a:avLst/>
              <a:gdLst/>
              <a:ahLst/>
              <a:cxnLst/>
              <a:rect l="l" t="t" r="r" b="b"/>
              <a:pathLst>
                <a:path w="7488285" h="5931731">
                  <a:moveTo>
                    <a:pt x="0" y="0"/>
                  </a:moveTo>
                  <a:lnTo>
                    <a:pt x="7488285" y="0"/>
                  </a:lnTo>
                  <a:lnTo>
                    <a:pt x="7488285" y="5931731"/>
                  </a:lnTo>
                  <a:lnTo>
                    <a:pt x="0" y="5931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742" t="-21244" r="-32409" b="-44223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99510" y="2403253"/>
            <a:ext cx="15694444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800" dirty="0" err="1">
                <a:latin typeface="Arial Black" panose="020B0A04020102020204" pitchFamily="34" charset="0"/>
              </a:rPr>
              <a:t>Подивимося</a:t>
            </a:r>
            <a:r>
              <a:rPr lang="en-US" sz="4800" dirty="0">
                <a:latin typeface="Arial Black" panose="020B0A04020102020204" pitchFamily="34" charset="0"/>
              </a:rPr>
              <a:t>, </a:t>
            </a:r>
            <a:r>
              <a:rPr lang="en-US" sz="4800" dirty="0" err="1">
                <a:latin typeface="Arial Black" panose="020B0A04020102020204" pitchFamily="34" charset="0"/>
              </a:rPr>
              <a:t>що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можуть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маніпулятори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зробити</a:t>
            </a:r>
            <a:r>
              <a:rPr lang="en-US" sz="4800" dirty="0">
                <a:latin typeface="Arial Black" panose="020B0A04020102020204" pitchFamily="34" charset="0"/>
              </a:rPr>
              <a:t> з </a:t>
            </a:r>
            <a:r>
              <a:rPr lang="en-US" sz="4800" dirty="0" err="1">
                <a:latin typeface="Arial Black" panose="020B0A04020102020204" pitchFamily="34" charset="0"/>
              </a:rPr>
              <a:t>одного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простого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факту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77607" y="3916966"/>
            <a:ext cx="14738258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9"/>
              </a:lnSpc>
            </a:pPr>
            <a:r>
              <a:rPr lang="en-US" sz="3600" b="1" dirty="0">
                <a:solidFill>
                  <a:srgbClr val="ED1C24"/>
                </a:solidFill>
                <a:latin typeface="DM Sans Bold"/>
              </a:rPr>
              <a:t>ФАКТ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9245" y="8838205"/>
            <a:ext cx="1563867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 знесла яйце</a:t>
            </a:r>
          </a:p>
        </p:txBody>
      </p:sp>
      <p:grpSp>
        <p:nvGrpSpPr>
          <p:cNvPr id="14" name="Групувати 13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9420307" y="2589165"/>
            <a:ext cx="8507786" cy="6259179"/>
          </a:xfrm>
          <a:custGeom>
            <a:avLst/>
            <a:gdLst/>
            <a:ahLst/>
            <a:cxnLst/>
            <a:rect l="l" t="t" r="r" b="b"/>
            <a:pathLst>
              <a:path w="8507785" h="6259179">
                <a:moveTo>
                  <a:pt x="0" y="0"/>
                </a:moveTo>
                <a:lnTo>
                  <a:pt x="8507784" y="0"/>
                </a:lnTo>
                <a:lnTo>
                  <a:pt x="8507784" y="6259179"/>
                </a:lnTo>
                <a:lnTo>
                  <a:pt x="0" y="625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4"/>
            <a:ext cx="74898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Курка-патріотка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курка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знесла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яйце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на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честь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національного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свята</a:t>
            </a:r>
            <a:endParaRPr lang="en-US" sz="3000" dirty="0">
              <a:solidFill>
                <a:srgbClr val="000000"/>
              </a:solidFill>
              <a:latin typeface="DM Sans Italics"/>
            </a:endParaRP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3" y="3255290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10" name="Group 10"/>
          <p:cNvGrpSpPr/>
          <p:nvPr/>
        </p:nvGrpSpPr>
        <p:grpSpPr>
          <a:xfrm>
            <a:off x="9764937" y="3907630"/>
            <a:ext cx="7272898" cy="5350673"/>
            <a:chOff x="0" y="0"/>
            <a:chExt cx="9697198" cy="7134230"/>
          </a:xfrm>
        </p:grpSpPr>
        <p:sp>
          <p:nvSpPr>
            <p:cNvPr id="11" name="Freeform 11"/>
            <p:cNvSpPr/>
            <p:nvPr/>
          </p:nvSpPr>
          <p:spPr>
            <a:xfrm>
              <a:off x="989027" y="4470857"/>
              <a:ext cx="7161406" cy="64013"/>
            </a:xfrm>
            <a:custGeom>
              <a:avLst/>
              <a:gdLst/>
              <a:ahLst/>
              <a:cxnLst/>
              <a:rect l="l" t="t" r="r" b="b"/>
              <a:pathLst>
                <a:path w="7161406" h="64013">
                  <a:moveTo>
                    <a:pt x="0" y="0"/>
                  </a:moveTo>
                  <a:lnTo>
                    <a:pt x="7161406" y="0"/>
                  </a:lnTo>
                  <a:lnTo>
                    <a:pt x="7161406" y="64013"/>
                  </a:lnTo>
                  <a:lnTo>
                    <a:pt x="0" y="6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9697198" cy="7134230"/>
            </a:xfrm>
            <a:custGeom>
              <a:avLst/>
              <a:gdLst/>
              <a:ahLst/>
              <a:cxnLst/>
              <a:rect l="l" t="t" r="r" b="b"/>
              <a:pathLst>
                <a:path w="9697198" h="7134230">
                  <a:moveTo>
                    <a:pt x="0" y="0"/>
                  </a:moveTo>
                  <a:lnTo>
                    <a:pt x="9697198" y="0"/>
                  </a:lnTo>
                  <a:lnTo>
                    <a:pt x="9697198" y="7134230"/>
                  </a:lnTo>
                  <a:lnTo>
                    <a:pt x="0" y="713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1275" y="5714551"/>
              <a:ext cx="8536910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sz="2500">
                  <a:solidFill>
                    <a:srgbClr val="000000"/>
                  </a:solidFill>
                  <a:latin typeface="DM Sans Italics"/>
                </a:rPr>
                <a:t>Курка-патріотка: курка знесла яйце на честь національного свята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764934" y="2859879"/>
            <a:ext cx="71732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Відома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правдива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інформація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яка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подана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так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щоби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ввести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в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оману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МАНІПУЛЯЦІЯ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204150" y="2520152"/>
            <a:ext cx="10450768" cy="6146984"/>
          </a:xfrm>
          <a:custGeom>
            <a:avLst/>
            <a:gdLst/>
            <a:ahLst/>
            <a:cxnLst/>
            <a:rect l="l" t="t" r="r" b="b"/>
            <a:pathLst>
              <a:path w="10450767" h="6146983">
                <a:moveTo>
                  <a:pt x="0" y="0"/>
                </a:moveTo>
                <a:lnTo>
                  <a:pt x="10450766" y="0"/>
                </a:lnTo>
                <a:lnTo>
                  <a:pt x="10450766" y="6146983"/>
                </a:lnTo>
                <a:lnTo>
                  <a:pt x="0" y="614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4"/>
            <a:ext cx="74898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 несла яйце і з нього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вилупилася ящірка</a:t>
            </a: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86600" y="655112"/>
            <a:ext cx="10727472" cy="9308577"/>
            <a:chOff x="0" y="-47654"/>
            <a:chExt cx="2825342" cy="2407359"/>
          </a:xfrm>
          <a:solidFill>
            <a:srgbClr val="F2000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825342" cy="2359705"/>
            </a:xfrm>
            <a:custGeom>
              <a:avLst/>
              <a:gdLst/>
              <a:ahLst/>
              <a:cxnLst/>
              <a:rect l="l" t="t" r="r" b="b"/>
              <a:pathLst>
                <a:path w="2825342" h="2359705">
                  <a:moveTo>
                    <a:pt x="21651" y="0"/>
                  </a:moveTo>
                  <a:lnTo>
                    <a:pt x="2803691" y="0"/>
                  </a:lnTo>
                  <a:cubicBezTo>
                    <a:pt x="2815649" y="0"/>
                    <a:pt x="2825342" y="9693"/>
                    <a:pt x="2825342" y="21651"/>
                  </a:cubicBezTo>
                  <a:lnTo>
                    <a:pt x="2825342" y="2338055"/>
                  </a:lnTo>
                  <a:cubicBezTo>
                    <a:pt x="2825342" y="2350012"/>
                    <a:pt x="2815649" y="2359705"/>
                    <a:pt x="2803691" y="2359705"/>
                  </a:cubicBezTo>
                  <a:lnTo>
                    <a:pt x="21651" y="2359705"/>
                  </a:lnTo>
                  <a:cubicBezTo>
                    <a:pt x="9693" y="2359705"/>
                    <a:pt x="0" y="2350012"/>
                    <a:pt x="0" y="2338055"/>
                  </a:cubicBezTo>
                  <a:lnTo>
                    <a:pt x="0" y="21651"/>
                  </a:lnTo>
                  <a:cubicBezTo>
                    <a:pt x="0" y="9693"/>
                    <a:pt x="9693" y="0"/>
                    <a:pt x="216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>
                <a:solidFill>
                  <a:srgbClr val="000000"/>
                </a:solidFill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54"/>
              <a:ext cx="2825342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48064" y="3573497"/>
            <a:ext cx="9117156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2900" dirty="0" err="1">
                <a:solidFill>
                  <a:schemeClr val="bg1"/>
                </a:solidFill>
                <a:latin typeface="Clear Sans Bold Italics"/>
              </a:rPr>
              <a:t>Комунікабельність</a:t>
            </a:r>
            <a:r>
              <a:rPr lang="en-US" sz="29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2900" dirty="0" err="1">
                <a:solidFill>
                  <a:schemeClr val="bg1"/>
                </a:solidFill>
                <a:latin typeface="Clear Sans Bold Italics"/>
              </a:rPr>
              <a:t>робота</a:t>
            </a:r>
            <a:r>
              <a:rPr lang="en-US" sz="2900" dirty="0">
                <a:solidFill>
                  <a:schemeClr val="bg1"/>
                </a:solidFill>
                <a:latin typeface="Clear Sans Bold Italics"/>
              </a:rPr>
              <a:t> в </a:t>
            </a:r>
            <a:r>
              <a:rPr lang="en-US" sz="2900" dirty="0" err="1">
                <a:solidFill>
                  <a:schemeClr val="bg1"/>
                </a:solidFill>
                <a:latin typeface="Clear Sans Bold Italics"/>
              </a:rPr>
              <a:t>команді</a:t>
            </a:r>
            <a:r>
              <a:rPr lang="en-US" sz="29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2900" dirty="0" err="1">
                <a:solidFill>
                  <a:schemeClr val="bg1"/>
                </a:solidFill>
                <a:latin typeface="Clear Sans Bold Italics"/>
              </a:rPr>
              <a:t>лідерство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7" name="Freeform 7"/>
          <p:cNvSpPr/>
          <p:nvPr/>
        </p:nvSpPr>
        <p:spPr>
          <a:xfrm rot="5400000">
            <a:off x="7426685" y="365948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48067" y="4529909"/>
            <a:ext cx="5737274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2900" dirty="0" err="1">
                <a:solidFill>
                  <a:schemeClr val="bg1"/>
                </a:solidFill>
                <a:latin typeface="Clear Sans Bold Italics"/>
              </a:rPr>
              <a:t>Цілепокладання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9" name="Freeform 9"/>
          <p:cNvSpPr/>
          <p:nvPr/>
        </p:nvSpPr>
        <p:spPr>
          <a:xfrm rot="5400000">
            <a:off x="7426685" y="46158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8148067" y="5482409"/>
            <a:ext cx="5737274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2900">
                <a:solidFill>
                  <a:schemeClr val="bg1"/>
                </a:solidFill>
                <a:latin typeface="Clear Sans Bold Italics"/>
              </a:rPr>
              <a:t>Таймменеджмент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7426685" y="556839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48064" y="6434909"/>
            <a:ext cx="9060400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2900">
                <a:solidFill>
                  <a:schemeClr val="bg1"/>
                </a:solidFill>
                <a:latin typeface="Clear Sans Bold Italics"/>
              </a:rPr>
              <a:t>Медіаграмотність та критичне  мислення</a:t>
            </a:r>
          </a:p>
        </p:txBody>
      </p:sp>
      <p:sp>
        <p:nvSpPr>
          <p:cNvPr id="13" name="Freeform 13"/>
          <p:cNvSpPr/>
          <p:nvPr/>
        </p:nvSpPr>
        <p:spPr>
          <a:xfrm rot="5400000">
            <a:off x="7426685" y="65208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48067" y="7387409"/>
            <a:ext cx="6861022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2900">
                <a:solidFill>
                  <a:schemeClr val="bg1"/>
                </a:solidFill>
                <a:latin typeface="Clear Sans Bold Italics"/>
              </a:rPr>
              <a:t>Креативність</a:t>
            </a:r>
          </a:p>
        </p:txBody>
      </p:sp>
      <p:sp>
        <p:nvSpPr>
          <p:cNvPr id="15" name="Freeform 15"/>
          <p:cNvSpPr/>
          <p:nvPr/>
        </p:nvSpPr>
        <p:spPr>
          <a:xfrm rot="5400000">
            <a:off x="7426685" y="74733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48067" y="8339909"/>
            <a:ext cx="6861022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en-US" sz="2900">
                <a:solidFill>
                  <a:schemeClr val="bg1"/>
                </a:solidFill>
                <a:latin typeface="Clear Sans Bold Italics"/>
              </a:rPr>
              <a:t>Адаптивність, стійкість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699" y="2644519"/>
            <a:ext cx="5219701" cy="1585463"/>
            <a:chOff x="-1" y="66675"/>
            <a:chExt cx="6959601" cy="211395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66675"/>
              <a:ext cx="6959600" cy="1049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489"/>
                </a:lnSpc>
                <a:spcBef>
                  <a:spcPct val="0"/>
                </a:spcBef>
              </a:pPr>
              <a:r>
                <a:rPr lang="en-US" sz="4800" dirty="0">
                  <a:latin typeface="Arial Black" panose="020B0A04020102020204" pitchFamily="34" charset="0"/>
                </a:rPr>
                <a:t>SOFT SKILLS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-1" y="1724255"/>
              <a:ext cx="6175209" cy="456370"/>
            </a:xfrm>
            <a:custGeom>
              <a:avLst/>
              <a:gdLst/>
              <a:ahLst/>
              <a:cxnLst/>
              <a:rect l="l" t="t" r="r" b="b"/>
              <a:pathLst>
                <a:path w="6175209" h="456370">
                  <a:moveTo>
                    <a:pt x="0" y="0"/>
                  </a:moveTo>
                  <a:lnTo>
                    <a:pt x="6175209" y="0"/>
                  </a:lnTo>
                  <a:lnTo>
                    <a:pt x="6175209" y="456370"/>
                  </a:lnTo>
                  <a:lnTo>
                    <a:pt x="0" y="456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929"/>
            </a:solidFill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4" name="Freeform 24"/>
          <p:cNvSpPr/>
          <p:nvPr/>
        </p:nvSpPr>
        <p:spPr>
          <a:xfrm>
            <a:off x="3810000" y="7199155"/>
            <a:ext cx="2952172" cy="2592545"/>
          </a:xfrm>
          <a:custGeom>
            <a:avLst/>
            <a:gdLst/>
            <a:ahLst/>
            <a:cxnLst/>
            <a:rect l="l" t="t" r="r" b="b"/>
            <a:pathLst>
              <a:path w="2952172" h="2592544">
                <a:moveTo>
                  <a:pt x="0" y="0"/>
                </a:moveTo>
                <a:lnTo>
                  <a:pt x="2952172" y="0"/>
                </a:lnTo>
                <a:lnTo>
                  <a:pt x="2952172" y="2592544"/>
                </a:lnTo>
                <a:lnTo>
                  <a:pt x="0" y="2592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5" name="TextBox 25"/>
          <p:cNvSpPr txBox="1"/>
          <p:nvPr/>
        </p:nvSpPr>
        <p:spPr>
          <a:xfrm>
            <a:off x="7426515" y="1404507"/>
            <a:ext cx="881334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DM Sans Bold"/>
              </a:rPr>
              <a:t>Ключові</a:t>
            </a:r>
            <a:r>
              <a:rPr lang="en-US" sz="6600" b="1" dirty="0">
                <a:solidFill>
                  <a:schemeClr val="bg1"/>
                </a:solidFill>
                <a:latin typeface="DM Sans Bold"/>
              </a:rPr>
              <a:t> soft skills </a:t>
            </a:r>
            <a:r>
              <a:rPr lang="en-US" sz="6600" b="1" dirty="0" err="1">
                <a:solidFill>
                  <a:schemeClr val="bg1"/>
                </a:solidFill>
                <a:latin typeface="DM Sans Bold"/>
              </a:rPr>
              <a:t>для</a:t>
            </a:r>
            <a:r>
              <a:rPr lang="en-US" sz="6600" b="1" dirty="0">
                <a:solidFill>
                  <a:schemeClr val="bg1"/>
                </a:solidFill>
                <a:latin typeface="DM Sans Bold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DM Sans Bold"/>
              </a:rPr>
              <a:t>успіху</a:t>
            </a:r>
            <a:r>
              <a:rPr lang="en-US" sz="6600" b="1" dirty="0">
                <a:solidFill>
                  <a:schemeClr val="bg1"/>
                </a:solidFill>
                <a:latin typeface="DM Sans Bold"/>
              </a:rPr>
              <a:t> в ХХІ </a:t>
            </a:r>
            <a:r>
              <a:rPr lang="en-US" sz="6600" b="1" dirty="0" err="1">
                <a:solidFill>
                  <a:schemeClr val="bg1"/>
                </a:solidFill>
                <a:latin typeface="DM Sans Bold"/>
              </a:rPr>
              <a:t>ст</a:t>
            </a:r>
            <a:r>
              <a:rPr lang="en-US" sz="6600" dirty="0">
                <a:solidFill>
                  <a:schemeClr val="bg1"/>
                </a:solidFill>
                <a:latin typeface="DM Sans Bold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3" y="4490988"/>
            <a:ext cx="489896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2500" b="1" dirty="0" err="1">
                <a:latin typeface="DM Sans Bold"/>
              </a:rPr>
              <a:t>Універсальні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соціально-психологічні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навички</a:t>
            </a:r>
            <a:r>
              <a:rPr lang="en-US" sz="2500" b="1" dirty="0">
                <a:latin typeface="DM Sans Bold"/>
              </a:rPr>
              <a:t>, </a:t>
            </a:r>
            <a:r>
              <a:rPr lang="en-US" sz="2500" b="1" dirty="0" err="1">
                <a:latin typeface="DM Sans Bold"/>
              </a:rPr>
              <a:t>що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не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залежать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від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професії</a:t>
            </a:r>
            <a:r>
              <a:rPr lang="en-US" sz="2500" b="1" dirty="0">
                <a:latin typeface="DM Sans Bold"/>
              </a:rPr>
              <a:t>, </a:t>
            </a:r>
            <a:r>
              <a:rPr lang="en-US" sz="2500" b="1" dirty="0" err="1">
                <a:latin typeface="DM Sans Bold"/>
              </a:rPr>
              <a:t>але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безпосередньо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впливають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на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успішність</a:t>
            </a:r>
            <a:r>
              <a:rPr lang="en-US" sz="2500" b="1" dirty="0">
                <a:latin typeface="DM Sans Bold"/>
              </a:rPr>
              <a:t> </a:t>
            </a:r>
            <a:r>
              <a:rPr lang="en-US" sz="2500" b="1" dirty="0" err="1">
                <a:latin typeface="DM Sans Bold"/>
              </a:rPr>
              <a:t>людини</a:t>
            </a:r>
            <a:r>
              <a:rPr lang="en-US" sz="2500" b="1" dirty="0">
                <a:latin typeface="DM Sans Bold"/>
              </a:rPr>
              <a:t>.</a:t>
            </a: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2DC3DE0F-A2E2-4C24-B434-AA9332E6139B}"/>
              </a:ext>
            </a:extLst>
          </p:cNvPr>
          <p:cNvSpPr/>
          <p:nvPr/>
        </p:nvSpPr>
        <p:spPr>
          <a:xfrm rot="5400000">
            <a:off x="7421237" y="84258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grpSp>
        <p:nvGrpSpPr>
          <p:cNvPr id="30" name="Групувати 29"/>
          <p:cNvGrpSpPr/>
          <p:nvPr/>
        </p:nvGrpSpPr>
        <p:grpSpPr>
          <a:xfrm>
            <a:off x="0" y="-96910"/>
            <a:ext cx="6360850" cy="2402064"/>
            <a:chOff x="0" y="-96910"/>
            <a:chExt cx="6360850" cy="240206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355456" y="4359468"/>
            <a:ext cx="8328728" cy="4952046"/>
            <a:chOff x="0" y="0"/>
            <a:chExt cx="11104969" cy="6602728"/>
          </a:xfrm>
        </p:grpSpPr>
        <p:sp>
          <p:nvSpPr>
            <p:cNvPr id="10" name="Freeform 10"/>
            <p:cNvSpPr/>
            <p:nvPr/>
          </p:nvSpPr>
          <p:spPr>
            <a:xfrm>
              <a:off x="2214320" y="4676978"/>
              <a:ext cx="6676329" cy="59677"/>
            </a:xfrm>
            <a:custGeom>
              <a:avLst/>
              <a:gdLst/>
              <a:ahLst/>
              <a:cxnLst/>
              <a:rect l="l" t="t" r="r" b="b"/>
              <a:pathLst>
                <a:path w="6676329" h="59677">
                  <a:moveTo>
                    <a:pt x="0" y="0"/>
                  </a:moveTo>
                  <a:lnTo>
                    <a:pt x="6676329" y="0"/>
                  </a:lnTo>
                  <a:lnTo>
                    <a:pt x="6676329" y="59677"/>
                  </a:lnTo>
                  <a:lnTo>
                    <a:pt x="0" y="5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104969" cy="6531776"/>
            </a:xfrm>
            <a:custGeom>
              <a:avLst/>
              <a:gdLst/>
              <a:ahLst/>
              <a:cxnLst/>
              <a:rect l="l" t="t" r="r" b="b"/>
              <a:pathLst>
                <a:path w="11104969" h="6531776">
                  <a:moveTo>
                    <a:pt x="0" y="0"/>
                  </a:moveTo>
                  <a:lnTo>
                    <a:pt x="11104969" y="0"/>
                  </a:lnTo>
                  <a:lnTo>
                    <a:pt x="11104969" y="6531776"/>
                  </a:lnTo>
                  <a:lnTo>
                    <a:pt x="0" y="6531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73152" y="5405819"/>
              <a:ext cx="7958663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Курка несла яйце і з нього </a:t>
              </a:r>
            </a:p>
            <a:p>
              <a:pPr algn="ctr">
                <a:lnSpc>
                  <a:spcPts val="348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вилупилася ящірка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4817333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738946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Неправдиве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(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вигадане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)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твердження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створене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для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того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щоб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ввести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в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оману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і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приховати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правду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ФЕЙК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9176401" y="2284748"/>
            <a:ext cx="8507786" cy="6618092"/>
          </a:xfrm>
          <a:custGeom>
            <a:avLst/>
            <a:gdLst/>
            <a:ahLst/>
            <a:cxnLst/>
            <a:rect l="l" t="t" r="r" b="b"/>
            <a:pathLst>
              <a:path w="8507785" h="6618091">
                <a:moveTo>
                  <a:pt x="0" y="0"/>
                </a:moveTo>
                <a:lnTo>
                  <a:pt x="8507784" y="0"/>
                </a:lnTo>
                <a:lnTo>
                  <a:pt x="8507784" y="6618091"/>
                </a:lnTo>
                <a:lnTo>
                  <a:pt x="0" y="6618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2"/>
            <a:ext cx="748981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Кури, яких годують генетично модифікованою іжею, несуть корисніші для здоров’я яйця</a:t>
            </a: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86061" y="3690525"/>
            <a:ext cx="6830650" cy="5313470"/>
            <a:chOff x="0" y="0"/>
            <a:chExt cx="9107533" cy="7084627"/>
          </a:xfrm>
        </p:grpSpPr>
        <p:sp>
          <p:nvSpPr>
            <p:cNvPr id="10" name="Freeform 10"/>
            <p:cNvSpPr/>
            <p:nvPr/>
          </p:nvSpPr>
          <p:spPr>
            <a:xfrm>
              <a:off x="1189987" y="4963729"/>
              <a:ext cx="6725937" cy="60121"/>
            </a:xfrm>
            <a:custGeom>
              <a:avLst/>
              <a:gdLst/>
              <a:ahLst/>
              <a:cxnLst/>
              <a:rect l="l" t="t" r="r" b="b"/>
              <a:pathLst>
                <a:path w="6725937" h="60121">
                  <a:moveTo>
                    <a:pt x="0" y="0"/>
                  </a:moveTo>
                  <a:lnTo>
                    <a:pt x="6725937" y="0"/>
                  </a:lnTo>
                  <a:lnTo>
                    <a:pt x="6725937" y="60120"/>
                  </a:lnTo>
                  <a:lnTo>
                    <a:pt x="0" y="60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107533" cy="7084627"/>
            </a:xfrm>
            <a:custGeom>
              <a:avLst/>
              <a:gdLst/>
              <a:ahLst/>
              <a:cxnLst/>
              <a:rect l="l" t="t" r="r" b="b"/>
              <a:pathLst>
                <a:path w="9107533" h="7084627">
                  <a:moveTo>
                    <a:pt x="0" y="0"/>
                  </a:moveTo>
                  <a:lnTo>
                    <a:pt x="9107533" y="0"/>
                  </a:lnTo>
                  <a:lnTo>
                    <a:pt x="9107533" y="7084627"/>
                  </a:lnTo>
                  <a:lnTo>
                    <a:pt x="0" y="7084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44056" y="5688887"/>
              <a:ext cx="8017800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6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Кури, яких годують генетично модифікованою іжею, несуть корисніші для здоров’я яйця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2464748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150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Поєднання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фактів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напівправди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неправди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ДЕЗІНФОРМАЦІЯ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670655" y="2169920"/>
            <a:ext cx="9665834" cy="6686072"/>
          </a:xfrm>
          <a:custGeom>
            <a:avLst/>
            <a:gdLst/>
            <a:ahLst/>
            <a:cxnLst/>
            <a:rect l="l" t="t" r="r" b="b"/>
            <a:pathLst>
              <a:path w="9665834" h="6686072">
                <a:moveTo>
                  <a:pt x="0" y="0"/>
                </a:moveTo>
                <a:lnTo>
                  <a:pt x="9665834" y="0"/>
                </a:lnTo>
                <a:lnTo>
                  <a:pt x="9665834" y="6686072"/>
                </a:lnTo>
                <a:lnTo>
                  <a:pt x="0" y="668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2"/>
            <a:ext cx="748981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Експерти розповідають, що кури з ферми «L2D» є найкращими та несуть найбільше яєць в Україні</a:t>
            </a: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82600" y="3687932"/>
            <a:ext cx="7637564" cy="5642729"/>
            <a:chOff x="0" y="0"/>
            <a:chExt cx="10183418" cy="7523638"/>
          </a:xfrm>
        </p:grpSpPr>
        <p:sp>
          <p:nvSpPr>
            <p:cNvPr id="10" name="Freeform 10"/>
            <p:cNvSpPr/>
            <p:nvPr/>
          </p:nvSpPr>
          <p:spPr>
            <a:xfrm>
              <a:off x="1703978" y="5006128"/>
              <a:ext cx="6619463" cy="59169"/>
            </a:xfrm>
            <a:custGeom>
              <a:avLst/>
              <a:gdLst/>
              <a:ahLst/>
              <a:cxnLst/>
              <a:rect l="l" t="t" r="r" b="b"/>
              <a:pathLst>
                <a:path w="6619463" h="59169">
                  <a:moveTo>
                    <a:pt x="0" y="0"/>
                  </a:moveTo>
                  <a:lnTo>
                    <a:pt x="6619462" y="0"/>
                  </a:lnTo>
                  <a:lnTo>
                    <a:pt x="6619462" y="59169"/>
                  </a:lnTo>
                  <a:lnTo>
                    <a:pt x="0" y="59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183418" cy="7044096"/>
            </a:xfrm>
            <a:custGeom>
              <a:avLst/>
              <a:gdLst/>
              <a:ahLst/>
              <a:cxnLst/>
              <a:rect l="l" t="t" r="r" b="b"/>
              <a:pathLst>
                <a:path w="10183418" h="7044096">
                  <a:moveTo>
                    <a:pt x="0" y="0"/>
                  </a:moveTo>
                  <a:lnTo>
                    <a:pt x="10183418" y="0"/>
                  </a:lnTo>
                  <a:lnTo>
                    <a:pt x="10183418" y="7044096"/>
                  </a:lnTo>
                  <a:lnTo>
                    <a:pt x="0" y="7044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8272" y="5728275"/>
              <a:ext cx="7890874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1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Експерти розповідають, що кури з ферми «L2D» є найкращими та несуть найбільше яєць в Україні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6435082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1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Реклама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замаскована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у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редакційний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текст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РЕКЛАМА ПРИХОВАНА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412491" y="2354624"/>
            <a:ext cx="10351942" cy="6478502"/>
          </a:xfrm>
          <a:custGeom>
            <a:avLst/>
            <a:gdLst/>
            <a:ahLst/>
            <a:cxnLst/>
            <a:rect l="l" t="t" r="r" b="b"/>
            <a:pathLst>
              <a:path w="10351941" h="6478501">
                <a:moveTo>
                  <a:pt x="0" y="0"/>
                </a:moveTo>
                <a:lnTo>
                  <a:pt x="10351942" y="0"/>
                </a:lnTo>
                <a:lnTo>
                  <a:pt x="10351942" y="6478501"/>
                </a:lnTo>
                <a:lnTo>
                  <a:pt x="0" y="6478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0"/>
            <a:ext cx="819627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Ворожі іноземні господарства хочуть знищити наших курей! Підтримуй власного виробника і стань на захист рідних курей!</a:t>
            </a: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24201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02713" y="4325034"/>
            <a:ext cx="7397346" cy="4969508"/>
            <a:chOff x="0" y="0"/>
            <a:chExt cx="9863127" cy="6626010"/>
          </a:xfrm>
        </p:grpSpPr>
        <p:sp>
          <p:nvSpPr>
            <p:cNvPr id="10" name="Freeform 10"/>
            <p:cNvSpPr/>
            <p:nvPr/>
          </p:nvSpPr>
          <p:spPr>
            <a:xfrm>
              <a:off x="1786972" y="4351331"/>
              <a:ext cx="5986339" cy="53510"/>
            </a:xfrm>
            <a:custGeom>
              <a:avLst/>
              <a:gdLst/>
              <a:ahLst/>
              <a:cxnLst/>
              <a:rect l="l" t="t" r="r" b="b"/>
              <a:pathLst>
                <a:path w="5986339" h="53510">
                  <a:moveTo>
                    <a:pt x="0" y="0"/>
                  </a:moveTo>
                  <a:lnTo>
                    <a:pt x="5986340" y="0"/>
                  </a:lnTo>
                  <a:lnTo>
                    <a:pt x="5986340" y="53510"/>
                  </a:lnTo>
                  <a:lnTo>
                    <a:pt x="0" y="5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863127" cy="6172589"/>
            </a:xfrm>
            <a:custGeom>
              <a:avLst/>
              <a:gdLst/>
              <a:ahLst/>
              <a:cxnLst/>
              <a:rect l="l" t="t" r="r" b="b"/>
              <a:pathLst>
                <a:path w="9863127" h="6172589">
                  <a:moveTo>
                    <a:pt x="0" y="0"/>
                  </a:moveTo>
                  <a:lnTo>
                    <a:pt x="9863127" y="0"/>
                  </a:lnTo>
                  <a:lnTo>
                    <a:pt x="9863127" y="6172589"/>
                  </a:lnTo>
                  <a:lnTo>
                    <a:pt x="0" y="6172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75517" y="5035831"/>
              <a:ext cx="7809253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9"/>
                </a:lnSpc>
              </a:pPr>
              <a:r>
                <a:rPr lang="en-US" sz="2100">
                  <a:solidFill>
                    <a:srgbClr val="000000"/>
                  </a:solidFill>
                  <a:latin typeface="DM Sans Italics"/>
                </a:rPr>
                <a:t>Ворожі іноземні господарства хочуть знищити наших курей! Підтримуй власного виробника і стань на захист рідних курей!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5677247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Упереджена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чи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оманлива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інформація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спрямована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поширення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певної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точки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зору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зміни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моделей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поведінки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ПРОПАГАНДА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994384" y="2294903"/>
            <a:ext cx="8870296" cy="6652722"/>
          </a:xfrm>
          <a:custGeom>
            <a:avLst/>
            <a:gdLst/>
            <a:ahLst/>
            <a:cxnLst/>
            <a:rect l="l" t="t" r="r" b="b"/>
            <a:pathLst>
              <a:path w="8870296" h="6652722">
                <a:moveTo>
                  <a:pt x="0" y="0"/>
                </a:moveTo>
                <a:lnTo>
                  <a:pt x="8870296" y="0"/>
                </a:lnTo>
                <a:lnTo>
                  <a:pt x="8870296" y="6652722"/>
                </a:lnTo>
                <a:lnTo>
                  <a:pt x="0" y="6652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2"/>
            <a:ext cx="819627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Українські кури несуть найкращі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яйця в світі</a:t>
            </a: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98448" y="3910059"/>
            <a:ext cx="7005868" cy="5254401"/>
            <a:chOff x="0" y="0"/>
            <a:chExt cx="9341158" cy="7005868"/>
          </a:xfrm>
        </p:grpSpPr>
        <p:sp>
          <p:nvSpPr>
            <p:cNvPr id="10" name="Freeform 10"/>
            <p:cNvSpPr/>
            <p:nvPr/>
          </p:nvSpPr>
          <p:spPr>
            <a:xfrm>
              <a:off x="1362308" y="4872299"/>
              <a:ext cx="6616542" cy="59143"/>
            </a:xfrm>
            <a:custGeom>
              <a:avLst/>
              <a:gdLst/>
              <a:ahLst/>
              <a:cxnLst/>
              <a:rect l="l" t="t" r="r" b="b"/>
              <a:pathLst>
                <a:path w="6616542" h="59143">
                  <a:moveTo>
                    <a:pt x="0" y="0"/>
                  </a:moveTo>
                  <a:lnTo>
                    <a:pt x="6616542" y="0"/>
                  </a:lnTo>
                  <a:lnTo>
                    <a:pt x="6616542" y="59143"/>
                  </a:lnTo>
                  <a:lnTo>
                    <a:pt x="0" y="5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341158" cy="7005868"/>
            </a:xfrm>
            <a:custGeom>
              <a:avLst/>
              <a:gdLst/>
              <a:ahLst/>
              <a:cxnLst/>
              <a:rect l="l" t="t" r="r" b="b"/>
              <a:pathLst>
                <a:path w="9341158" h="7005868">
                  <a:moveTo>
                    <a:pt x="0" y="0"/>
                  </a:moveTo>
                  <a:lnTo>
                    <a:pt x="9341158" y="0"/>
                  </a:lnTo>
                  <a:lnTo>
                    <a:pt x="9341158" y="7005868"/>
                  </a:lnTo>
                  <a:lnTo>
                    <a:pt x="0" y="7005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54899" y="5634876"/>
              <a:ext cx="8631361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Українські кури несуть найкращі </a:t>
              </a:r>
            </a:p>
            <a:p>
              <a:pPr algn="ctr">
                <a:lnSpc>
                  <a:spcPts val="345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яйця в світі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8838292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1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Медіаконтент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надає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перевагу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одній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точці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зору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і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показує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інші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УПЕРЕДЖЕННЯ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305647" y="2237849"/>
            <a:ext cx="11157330" cy="6506880"/>
          </a:xfrm>
          <a:custGeom>
            <a:avLst/>
            <a:gdLst/>
            <a:ahLst/>
            <a:cxnLst/>
            <a:rect l="l" t="t" r="r" b="b"/>
            <a:pathLst>
              <a:path w="11157330" h="6506880">
                <a:moveTo>
                  <a:pt x="0" y="0"/>
                </a:moveTo>
                <a:lnTo>
                  <a:pt x="11157330" y="0"/>
                </a:lnTo>
                <a:lnTo>
                  <a:pt x="11157330" y="6506880"/>
                </a:lnTo>
                <a:lnTo>
                  <a:pt x="0" y="6506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2"/>
            <a:ext cx="819627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Сенсація! Шок! Ви ніколи не повірите,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що зробила ця курка!</a:t>
            </a: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86600" y="655112"/>
            <a:ext cx="10727472" cy="9308577"/>
            <a:chOff x="0" y="-47654"/>
            <a:chExt cx="2825342" cy="2407359"/>
          </a:xfrm>
          <a:solidFill>
            <a:srgbClr val="F2000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825342" cy="2359705"/>
            </a:xfrm>
            <a:custGeom>
              <a:avLst/>
              <a:gdLst/>
              <a:ahLst/>
              <a:cxnLst/>
              <a:rect l="l" t="t" r="r" b="b"/>
              <a:pathLst>
                <a:path w="2825342" h="2359705">
                  <a:moveTo>
                    <a:pt x="21651" y="0"/>
                  </a:moveTo>
                  <a:lnTo>
                    <a:pt x="2803691" y="0"/>
                  </a:lnTo>
                  <a:cubicBezTo>
                    <a:pt x="2815649" y="0"/>
                    <a:pt x="2825342" y="9693"/>
                    <a:pt x="2825342" y="21651"/>
                  </a:cubicBezTo>
                  <a:lnTo>
                    <a:pt x="2825342" y="2338055"/>
                  </a:lnTo>
                  <a:cubicBezTo>
                    <a:pt x="2825342" y="2350012"/>
                    <a:pt x="2815649" y="2359705"/>
                    <a:pt x="2803691" y="2359705"/>
                  </a:cubicBezTo>
                  <a:lnTo>
                    <a:pt x="21651" y="2359705"/>
                  </a:lnTo>
                  <a:cubicBezTo>
                    <a:pt x="9693" y="2359705"/>
                    <a:pt x="0" y="2350012"/>
                    <a:pt x="0" y="2338055"/>
                  </a:cubicBezTo>
                  <a:lnTo>
                    <a:pt x="0" y="21651"/>
                  </a:lnTo>
                  <a:cubicBezTo>
                    <a:pt x="0" y="9693"/>
                    <a:pt x="9693" y="0"/>
                    <a:pt x="216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>
                <a:solidFill>
                  <a:srgbClr val="000000"/>
                </a:solidFill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54"/>
              <a:ext cx="2825342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48064" y="3573497"/>
            <a:ext cx="9117156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uk-UA" sz="2900" dirty="0">
                <a:solidFill>
                  <a:schemeClr val="bg1"/>
                </a:solidFill>
                <a:latin typeface="Clear Sans Bold Italics"/>
              </a:rPr>
              <a:t>Розкажи більш ретельно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7" name="Freeform 7"/>
          <p:cNvSpPr/>
          <p:nvPr/>
        </p:nvSpPr>
        <p:spPr>
          <a:xfrm rot="5400000">
            <a:off x="7426685" y="365948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48067" y="4529909"/>
            <a:ext cx="5737274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uk-UA" sz="2900" dirty="0">
                <a:solidFill>
                  <a:schemeClr val="bg1"/>
                </a:solidFill>
                <a:latin typeface="Clear Sans Bold Italics"/>
              </a:rPr>
              <a:t>Я тебе чую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9" name="Freeform 9"/>
          <p:cNvSpPr/>
          <p:nvPr/>
        </p:nvSpPr>
        <p:spPr>
          <a:xfrm rot="5400000">
            <a:off x="7426685" y="46158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8148066" y="5333141"/>
            <a:ext cx="9117153" cy="483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uk-UA" sz="2900" dirty="0">
                <a:solidFill>
                  <a:schemeClr val="bg1"/>
                </a:solidFill>
                <a:latin typeface="Clear Sans Bold Italics"/>
              </a:rPr>
              <a:t>Я розумію про що ти говориш, АЛЕ…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1" name="Freeform 11"/>
          <p:cNvSpPr/>
          <p:nvPr/>
        </p:nvSpPr>
        <p:spPr>
          <a:xfrm rot="5400000">
            <a:off x="7426685" y="556839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48064" y="6434909"/>
            <a:ext cx="9060400" cy="101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uk-UA" sz="2900" dirty="0">
                <a:solidFill>
                  <a:schemeClr val="bg1"/>
                </a:solidFill>
                <a:latin typeface="Clear Sans Bold Italics"/>
              </a:rPr>
              <a:t>Що ти думаєш з цього приводу, мені би хотілося почути твою думку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7426685" y="65208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48067" y="7387409"/>
            <a:ext cx="6861022" cy="48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uk-UA" sz="2900" dirty="0">
                <a:solidFill>
                  <a:schemeClr val="bg1"/>
                </a:solidFill>
                <a:latin typeface="Clear Sans Bold Italics"/>
              </a:rPr>
              <a:t>Прекрасна робота! Дякую!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7426685" y="74733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48067" y="8339909"/>
            <a:ext cx="6861022" cy="101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uk-UA" sz="2900" dirty="0">
                <a:solidFill>
                  <a:schemeClr val="bg1"/>
                </a:solidFill>
                <a:latin typeface="Clear Sans Bold Italics"/>
              </a:rPr>
              <a:t>Мене бентежить ситуація, я засмучений</a:t>
            </a:r>
            <a:endParaRPr lang="en-US" sz="29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2644519"/>
            <a:ext cx="5219700" cy="1620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89"/>
              </a:lnSpc>
              <a:spcBef>
                <a:spcPct val="0"/>
              </a:spcBef>
            </a:pPr>
            <a:r>
              <a:rPr lang="uk-UA" sz="4800" dirty="0">
                <a:latin typeface="Arial Black" panose="020B0A04020102020204" pitchFamily="34" charset="0"/>
              </a:rPr>
              <a:t>Емоційний інтелект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810000" y="7199155"/>
            <a:ext cx="2952172" cy="2592545"/>
          </a:xfrm>
          <a:custGeom>
            <a:avLst/>
            <a:gdLst/>
            <a:ahLst/>
            <a:cxnLst/>
            <a:rect l="l" t="t" r="r" b="b"/>
            <a:pathLst>
              <a:path w="2952172" h="2592544">
                <a:moveTo>
                  <a:pt x="0" y="0"/>
                </a:moveTo>
                <a:lnTo>
                  <a:pt x="2952172" y="0"/>
                </a:lnTo>
                <a:lnTo>
                  <a:pt x="2952172" y="2592544"/>
                </a:lnTo>
                <a:lnTo>
                  <a:pt x="0" y="2592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5" name="TextBox 25"/>
          <p:cNvSpPr txBox="1"/>
          <p:nvPr/>
        </p:nvSpPr>
        <p:spPr>
          <a:xfrm>
            <a:off x="7426515" y="1404507"/>
            <a:ext cx="881334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uk-UA" sz="6600" b="1" dirty="0">
                <a:solidFill>
                  <a:schemeClr val="bg1"/>
                </a:solidFill>
                <a:latin typeface="DM Sans Bold"/>
              </a:rPr>
              <a:t>Перевірочні фрази</a:t>
            </a:r>
            <a:endParaRPr lang="en-US" sz="6600" dirty="0">
              <a:solidFill>
                <a:schemeClr val="bg1"/>
              </a:solidFill>
              <a:latin typeface="DM Sans Bold"/>
            </a:endParaRP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2DC3DE0F-A2E2-4C24-B434-AA9332E6139B}"/>
              </a:ext>
            </a:extLst>
          </p:cNvPr>
          <p:cNvSpPr/>
          <p:nvPr/>
        </p:nvSpPr>
        <p:spPr>
          <a:xfrm rot="5400000">
            <a:off x="7421237" y="842589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91439" tIns="45719" rIns="91439" bIns="45719"/>
          <a:lstStyle/>
          <a:p>
            <a:endParaRPr lang="x-none">
              <a:solidFill>
                <a:schemeClr val="bg1"/>
              </a:solidFill>
            </a:endParaRPr>
          </a:p>
        </p:txBody>
      </p:sp>
      <p:grpSp>
        <p:nvGrpSpPr>
          <p:cNvPr id="30" name="Групувати 29"/>
          <p:cNvGrpSpPr/>
          <p:nvPr/>
        </p:nvGrpSpPr>
        <p:grpSpPr>
          <a:xfrm>
            <a:off x="0" y="-96910"/>
            <a:ext cx="6360850" cy="2402064"/>
            <a:chOff x="0" y="-96910"/>
            <a:chExt cx="6360850" cy="240206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473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941508" y="3910061"/>
            <a:ext cx="8919748" cy="5201936"/>
            <a:chOff x="0" y="0"/>
            <a:chExt cx="11892996" cy="6935915"/>
          </a:xfrm>
        </p:grpSpPr>
        <p:sp>
          <p:nvSpPr>
            <p:cNvPr id="10" name="Freeform 10"/>
            <p:cNvSpPr/>
            <p:nvPr/>
          </p:nvSpPr>
          <p:spPr>
            <a:xfrm>
              <a:off x="2419227" y="4972114"/>
              <a:ext cx="6697296" cy="59865"/>
            </a:xfrm>
            <a:custGeom>
              <a:avLst/>
              <a:gdLst/>
              <a:ahLst/>
              <a:cxnLst/>
              <a:rect l="l" t="t" r="r" b="b"/>
              <a:pathLst>
                <a:path w="6697296" h="59865">
                  <a:moveTo>
                    <a:pt x="0" y="0"/>
                  </a:moveTo>
                  <a:lnTo>
                    <a:pt x="6697296" y="0"/>
                  </a:lnTo>
                  <a:lnTo>
                    <a:pt x="6697296" y="59865"/>
                  </a:lnTo>
                  <a:lnTo>
                    <a:pt x="0" y="59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892996" cy="6935915"/>
            </a:xfrm>
            <a:custGeom>
              <a:avLst/>
              <a:gdLst/>
              <a:ahLst/>
              <a:cxnLst/>
              <a:rect l="l" t="t" r="r" b="b"/>
              <a:pathLst>
                <a:path w="11892996" h="6935915">
                  <a:moveTo>
                    <a:pt x="0" y="0"/>
                  </a:moveTo>
                  <a:lnTo>
                    <a:pt x="11892996" y="0"/>
                  </a:lnTo>
                  <a:lnTo>
                    <a:pt x="11892996" y="6935915"/>
                  </a:lnTo>
                  <a:lnTo>
                    <a:pt x="0" y="6935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99523" y="5735171"/>
              <a:ext cx="8736706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2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Сенсація! Шок! Ви ніколи не повірите, </a:t>
              </a:r>
            </a:p>
            <a:p>
              <a:pPr algn="ctr">
                <a:lnSpc>
                  <a:spcPts val="3502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що зробила ця курка!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7219214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У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статті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використовують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сенсаційний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заголовок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для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привернення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уваги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КЛІКБЕЙТ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063125" y="2363752"/>
            <a:ext cx="10224878" cy="6191069"/>
          </a:xfrm>
          <a:custGeom>
            <a:avLst/>
            <a:gdLst/>
            <a:ahLst/>
            <a:cxnLst/>
            <a:rect l="l" t="t" r="r" b="b"/>
            <a:pathLst>
              <a:path w="10224878" h="6191069">
                <a:moveTo>
                  <a:pt x="0" y="0"/>
                </a:moveTo>
                <a:lnTo>
                  <a:pt x="10224878" y="0"/>
                </a:lnTo>
                <a:lnTo>
                  <a:pt x="10224878" y="6191069"/>
                </a:lnTo>
                <a:lnTo>
                  <a:pt x="0" y="6191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77" b="-397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0"/>
            <a:ext cx="819627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Курка, яку ми не можемо назвати, зробила те, про що ми не можемо розповісти, але ви про це від нас не чули</a:t>
            </a: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1339" y="4513409"/>
            <a:ext cx="7036854" cy="4783763"/>
            <a:chOff x="0" y="0"/>
            <a:chExt cx="9382470" cy="6378349"/>
          </a:xfrm>
        </p:grpSpPr>
        <p:sp>
          <p:nvSpPr>
            <p:cNvPr id="10" name="Freeform 10"/>
            <p:cNvSpPr/>
            <p:nvPr/>
          </p:nvSpPr>
          <p:spPr>
            <a:xfrm>
              <a:off x="2041594" y="4182343"/>
              <a:ext cx="5765375" cy="51534"/>
            </a:xfrm>
            <a:custGeom>
              <a:avLst/>
              <a:gdLst/>
              <a:ahLst/>
              <a:cxnLst/>
              <a:rect l="l" t="t" r="r" b="b"/>
              <a:pathLst>
                <a:path w="5765375" h="51534">
                  <a:moveTo>
                    <a:pt x="0" y="0"/>
                  </a:moveTo>
                  <a:lnTo>
                    <a:pt x="5765375" y="0"/>
                  </a:lnTo>
                  <a:lnTo>
                    <a:pt x="5765375" y="51534"/>
                  </a:lnTo>
                  <a:lnTo>
                    <a:pt x="0" y="5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382470" cy="5680999"/>
            </a:xfrm>
            <a:custGeom>
              <a:avLst/>
              <a:gdLst/>
              <a:ahLst/>
              <a:cxnLst/>
              <a:rect l="l" t="t" r="r" b="b"/>
              <a:pathLst>
                <a:path w="9382470" h="5680999">
                  <a:moveTo>
                    <a:pt x="0" y="0"/>
                  </a:moveTo>
                  <a:lnTo>
                    <a:pt x="9382470" y="0"/>
                  </a:lnTo>
                  <a:lnTo>
                    <a:pt x="9382470" y="5680999"/>
                  </a:lnTo>
                  <a:lnTo>
                    <a:pt x="0" y="568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977" b="-3977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63781" y="4839467"/>
              <a:ext cx="7521001" cy="1538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4"/>
                </a:lnSpc>
              </a:pPr>
              <a:r>
                <a:rPr lang="en-US" sz="2100">
                  <a:solidFill>
                    <a:srgbClr val="000000"/>
                  </a:solidFill>
                  <a:latin typeface="DM Sans Italics"/>
                </a:rPr>
                <a:t>Курка, яку ми не можемо назвати, зробила те, про що ми не можемо розповісти, але ви про це від нас не чули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8024865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Заборона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повідомляти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певні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події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людей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чи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теми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Редакція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видаляє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контент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без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очевидних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причин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ЦЕНЗУРА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6263" y="663747"/>
            <a:ext cx="16655482" cy="8959506"/>
            <a:chOff x="0" y="0"/>
            <a:chExt cx="4386629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86629" cy="2359705"/>
            </a:xfrm>
            <a:custGeom>
              <a:avLst/>
              <a:gdLst/>
              <a:ahLst/>
              <a:cxnLst/>
              <a:rect l="l" t="t" r="r" b="b"/>
              <a:pathLst>
                <a:path w="4386629" h="2359705">
                  <a:moveTo>
                    <a:pt x="13945" y="0"/>
                  </a:moveTo>
                  <a:lnTo>
                    <a:pt x="4372684" y="0"/>
                  </a:lnTo>
                  <a:cubicBezTo>
                    <a:pt x="4376383" y="0"/>
                    <a:pt x="4379930" y="1469"/>
                    <a:pt x="4382545" y="4084"/>
                  </a:cubicBezTo>
                  <a:cubicBezTo>
                    <a:pt x="4385160" y="6700"/>
                    <a:pt x="4386629" y="10246"/>
                    <a:pt x="4386629" y="13945"/>
                  </a:cubicBezTo>
                  <a:lnTo>
                    <a:pt x="4386629" y="2345760"/>
                  </a:lnTo>
                  <a:cubicBezTo>
                    <a:pt x="4386629" y="2349459"/>
                    <a:pt x="4385160" y="2353006"/>
                    <a:pt x="4382545" y="2355621"/>
                  </a:cubicBezTo>
                  <a:cubicBezTo>
                    <a:pt x="4379930" y="2358236"/>
                    <a:pt x="4376383" y="2359705"/>
                    <a:pt x="4372684" y="2359705"/>
                  </a:cubicBezTo>
                  <a:lnTo>
                    <a:pt x="13945" y="2359705"/>
                  </a:lnTo>
                  <a:cubicBezTo>
                    <a:pt x="6243" y="2359705"/>
                    <a:pt x="0" y="2353462"/>
                    <a:pt x="0" y="2345760"/>
                  </a:cubicBezTo>
                  <a:lnTo>
                    <a:pt x="0" y="13945"/>
                  </a:lnTo>
                  <a:cubicBezTo>
                    <a:pt x="0" y="10246"/>
                    <a:pt x="1469" y="6700"/>
                    <a:pt x="4084" y="4084"/>
                  </a:cubicBezTo>
                  <a:cubicBezTo>
                    <a:pt x="6700" y="1469"/>
                    <a:pt x="10246" y="0"/>
                    <a:pt x="1394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6629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65409" y="849710"/>
            <a:ext cx="18358482" cy="759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ДЕЗІНФОРМАЦІЯ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МАНІПУЛЯЦІЯ ФАКТАМИ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ПРИХОВАНА</a:t>
            </a:r>
            <a:r>
              <a:rPr lang="uk-UA" sz="3700" dirty="0">
                <a:solidFill>
                  <a:srgbClr val="ED1C24"/>
                </a:solidFill>
                <a:latin typeface="Arial Black" panose="020B0A04020102020204" pitchFamily="34" charset="0"/>
              </a:rPr>
              <a:t>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 </a:t>
            </a:r>
            <a:r>
              <a:rPr lang="ru-RU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РЕКЛАМА</a:t>
            </a:r>
            <a:endParaRPr lang="en-US" sz="3700" dirty="0">
              <a:solidFill>
                <a:srgbClr val="ED1C24"/>
              </a:solidFill>
              <a:latin typeface="Arial Black" panose="020B0A04020102020204" pitchFamily="34" charset="0"/>
            </a:endParaRP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6" name="Freeform 6"/>
          <p:cNvSpPr/>
          <p:nvPr/>
        </p:nvSpPr>
        <p:spPr>
          <a:xfrm>
            <a:off x="9693622" y="2429799"/>
            <a:ext cx="7406184" cy="6828501"/>
          </a:xfrm>
          <a:custGeom>
            <a:avLst/>
            <a:gdLst/>
            <a:ahLst/>
            <a:cxnLst/>
            <a:rect l="l" t="t" r="r" b="b"/>
            <a:pathLst>
              <a:path w="7406184" h="6828501">
                <a:moveTo>
                  <a:pt x="0" y="0"/>
                </a:moveTo>
                <a:lnTo>
                  <a:pt x="7406184" y="0"/>
                </a:lnTo>
                <a:lnTo>
                  <a:pt x="7406184" y="6828501"/>
                </a:lnTo>
                <a:lnTo>
                  <a:pt x="0" y="68285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10" name="Групувати 9"/>
          <p:cNvGrpSpPr/>
          <p:nvPr/>
        </p:nvGrpSpPr>
        <p:grpSpPr>
          <a:xfrm>
            <a:off x="10644650" y="174017"/>
            <a:ext cx="6360850" cy="2402064"/>
            <a:chOff x="0" y="-96910"/>
            <a:chExt cx="6360850" cy="240206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5806" y="4455204"/>
            <a:ext cx="15694444" cy="1979127"/>
            <a:chOff x="0" y="0"/>
            <a:chExt cx="4133516" cy="521252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133516" cy="521252"/>
            </a:xfrm>
            <a:custGeom>
              <a:avLst/>
              <a:gdLst/>
              <a:ahLst/>
              <a:cxnLst/>
              <a:rect l="l" t="t" r="r" b="b"/>
              <a:pathLst>
                <a:path w="4133516" h="521252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506453"/>
                  </a:lnTo>
                  <a:cubicBezTo>
                    <a:pt x="4133516" y="514626"/>
                    <a:pt x="4126890" y="521252"/>
                    <a:pt x="4118717" y="521252"/>
                  </a:cubicBezTo>
                  <a:lnTo>
                    <a:pt x="14799" y="521252"/>
                  </a:lnTo>
                  <a:cubicBezTo>
                    <a:pt x="10874" y="521252"/>
                    <a:pt x="7110" y="519692"/>
                    <a:pt x="4334" y="516917"/>
                  </a:cubicBezTo>
                  <a:cubicBezTo>
                    <a:pt x="1559" y="514142"/>
                    <a:pt x="0" y="510378"/>
                    <a:pt x="0" y="506453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33516" cy="55935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5806" y="7525896"/>
            <a:ext cx="15694444" cy="1426677"/>
            <a:chOff x="0" y="0"/>
            <a:chExt cx="4133516" cy="375750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516" cy="375750"/>
            </a:xfrm>
            <a:custGeom>
              <a:avLst/>
              <a:gdLst/>
              <a:ahLst/>
              <a:cxnLst/>
              <a:rect l="l" t="t" r="r" b="b"/>
              <a:pathLst>
                <a:path w="4133516" h="375750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360952"/>
                  </a:lnTo>
                  <a:cubicBezTo>
                    <a:pt x="4133516" y="369125"/>
                    <a:pt x="4126890" y="375750"/>
                    <a:pt x="4118717" y="375750"/>
                  </a:cubicBezTo>
                  <a:lnTo>
                    <a:pt x="14799" y="375750"/>
                  </a:lnTo>
                  <a:cubicBezTo>
                    <a:pt x="6626" y="375750"/>
                    <a:pt x="0" y="369125"/>
                    <a:pt x="0" y="360952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33516" cy="413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120164" y="4136117"/>
            <a:ext cx="2850084" cy="2241734"/>
          </a:xfrm>
          <a:custGeom>
            <a:avLst/>
            <a:gdLst/>
            <a:ahLst/>
            <a:cxnLst/>
            <a:rect l="l" t="t" r="r" b="b"/>
            <a:pathLst>
              <a:path w="2850084" h="2241733">
                <a:moveTo>
                  <a:pt x="0" y="0"/>
                </a:moveTo>
                <a:lnTo>
                  <a:pt x="2850084" y="0"/>
                </a:lnTo>
                <a:lnTo>
                  <a:pt x="2850084" y="2241732"/>
                </a:lnTo>
                <a:lnTo>
                  <a:pt x="0" y="2241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2082539" y="7625016"/>
            <a:ext cx="4551686" cy="1228439"/>
          </a:xfrm>
          <a:custGeom>
            <a:avLst/>
            <a:gdLst/>
            <a:ahLst/>
            <a:cxnLst/>
            <a:rect l="l" t="t" r="r" b="b"/>
            <a:pathLst>
              <a:path w="4551685" h="1228438">
                <a:moveTo>
                  <a:pt x="0" y="0"/>
                </a:moveTo>
                <a:lnTo>
                  <a:pt x="4551685" y="0"/>
                </a:lnTo>
                <a:lnTo>
                  <a:pt x="4551685" y="1228437"/>
                </a:lnTo>
                <a:lnTo>
                  <a:pt x="0" y="1228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62" t="-52742" r="-5399" b="-5361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275806" y="251267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практичні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кейси</a:t>
            </a:r>
            <a:r>
              <a:rPr lang="uk-UA" sz="5400" dirty="0">
                <a:latin typeface="Arial Black" panose="020B0A04020102020204" pitchFamily="34" charset="0"/>
              </a:rPr>
              <a:t> НА(КРЕАТИВНІСТЬ</a:t>
            </a:r>
            <a:r>
              <a:rPr lang="en-US" sz="54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2417" y="4652796"/>
            <a:ext cx="12895966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Уявіть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що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вас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є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кошик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із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п'ятьма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необхідно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розділити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ці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між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п'ятьма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людьми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залишивши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цьому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одне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в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кошику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Розрізати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не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дозволяється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5809" y="3606526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latin typeface="DM Sans Bold"/>
              </a:rPr>
              <a:t>Загадка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Стіва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Джобса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про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яблука</a:t>
            </a:r>
            <a:endParaRPr lang="en-US" sz="3000" b="1" dirty="0">
              <a:latin typeface="DM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5809" y="6681982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latin typeface="DM Sans Bold"/>
              </a:rPr>
              <a:t>Крутезна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загадка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про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букви</a:t>
            </a:r>
            <a:endParaRPr lang="en-US" sz="3000" b="1" dirty="0">
              <a:latin typeface="DM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92237" y="7754496"/>
            <a:ext cx="1442468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Перед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ряд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букв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</a:p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Все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просто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: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потрібно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його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продовжити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</a:t>
            </a:r>
          </a:p>
          <a:p>
            <a:pPr>
              <a:lnSpc>
                <a:spcPts val="3941"/>
              </a:lnSpc>
            </a:pPr>
            <a:endParaRPr lang="en-US" sz="2700" dirty="0">
              <a:solidFill>
                <a:srgbClr val="000000"/>
              </a:solidFill>
              <a:latin typeface="DM Sans Bold"/>
            </a:endParaRPr>
          </a:p>
        </p:txBody>
      </p:sp>
      <p:grpSp>
        <p:nvGrpSpPr>
          <p:cNvPr id="21" name="Групувати 20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5806" y="4455205"/>
            <a:ext cx="15694444" cy="4803098"/>
            <a:chOff x="0" y="0"/>
            <a:chExt cx="4133516" cy="1265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33516" cy="1265013"/>
            </a:xfrm>
            <a:custGeom>
              <a:avLst/>
              <a:gdLst/>
              <a:ahLst/>
              <a:cxnLst/>
              <a:rect l="l" t="t" r="r" b="b"/>
              <a:pathLst>
                <a:path w="4133516" h="1265013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1250215"/>
                  </a:lnTo>
                  <a:cubicBezTo>
                    <a:pt x="4133516" y="1258388"/>
                    <a:pt x="4126890" y="1265013"/>
                    <a:pt x="4118717" y="1265013"/>
                  </a:cubicBezTo>
                  <a:lnTo>
                    <a:pt x="14799" y="1265013"/>
                  </a:lnTo>
                  <a:cubicBezTo>
                    <a:pt x="10874" y="1265013"/>
                    <a:pt x="7110" y="1263454"/>
                    <a:pt x="4334" y="1260679"/>
                  </a:cubicBezTo>
                  <a:cubicBezTo>
                    <a:pt x="1559" y="1257904"/>
                    <a:pt x="0" y="1254140"/>
                    <a:pt x="0" y="1250215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33516" cy="130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569789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4803098" y="0"/>
                </a:moveTo>
                <a:lnTo>
                  <a:pt x="0" y="0"/>
                </a:lnTo>
                <a:lnTo>
                  <a:pt x="0" y="4803098"/>
                </a:lnTo>
                <a:lnTo>
                  <a:pt x="4803098" y="4803098"/>
                </a:lnTo>
                <a:lnTo>
                  <a:pt x="48030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-10800000" flipH="1">
            <a:off x="1569789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4803098" y="0"/>
                </a:moveTo>
                <a:lnTo>
                  <a:pt x="0" y="0"/>
                </a:lnTo>
                <a:lnTo>
                  <a:pt x="0" y="4803098"/>
                </a:lnTo>
                <a:lnTo>
                  <a:pt x="4803098" y="4803098"/>
                </a:lnTo>
                <a:lnTo>
                  <a:pt x="48030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 rot="-10800000">
            <a:off x="11122005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rot="-10800000">
            <a:off x="15886455" y="4454138"/>
            <a:ext cx="1073238" cy="4803098"/>
          </a:xfrm>
          <a:custGeom>
            <a:avLst/>
            <a:gdLst/>
            <a:ahLst/>
            <a:cxnLst/>
            <a:rect l="l" t="t" r="r" b="b"/>
            <a:pathLst>
              <a:path w="1073238" h="4803098">
                <a:moveTo>
                  <a:pt x="0" y="0"/>
                </a:moveTo>
                <a:lnTo>
                  <a:pt x="1073238" y="0"/>
                </a:lnTo>
                <a:lnTo>
                  <a:pt x="1073238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47533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1122005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Freeform 16"/>
          <p:cNvSpPr/>
          <p:nvPr/>
        </p:nvSpPr>
        <p:spPr>
          <a:xfrm>
            <a:off x="11551886" y="4692777"/>
            <a:ext cx="4870704" cy="4114800"/>
          </a:xfrm>
          <a:custGeom>
            <a:avLst/>
            <a:gdLst/>
            <a:ahLst/>
            <a:cxnLst/>
            <a:rect l="l" t="t" r="r" b="b"/>
            <a:pathLst>
              <a:path w="4870704" h="4114800">
                <a:moveTo>
                  <a:pt x="0" y="0"/>
                </a:moveTo>
                <a:lnTo>
                  <a:pt x="4870704" y="0"/>
                </a:lnTo>
                <a:lnTo>
                  <a:pt x="48707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7" name="Freeform 17"/>
          <p:cNvSpPr/>
          <p:nvPr/>
        </p:nvSpPr>
        <p:spPr>
          <a:xfrm>
            <a:off x="13987238" y="4992992"/>
            <a:ext cx="2091860" cy="2882648"/>
          </a:xfrm>
          <a:custGeom>
            <a:avLst/>
            <a:gdLst/>
            <a:ahLst/>
            <a:cxnLst/>
            <a:rect l="l" t="t" r="r" b="b"/>
            <a:pathLst>
              <a:path w="2091859" h="2882647">
                <a:moveTo>
                  <a:pt x="0" y="0"/>
                </a:moveTo>
                <a:lnTo>
                  <a:pt x="2091859" y="0"/>
                </a:lnTo>
                <a:lnTo>
                  <a:pt x="2091859" y="2882647"/>
                </a:lnTo>
                <a:lnTo>
                  <a:pt x="0" y="2882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>
            <a:off x="6372887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9" name="TextBox 19"/>
          <p:cNvSpPr txBox="1"/>
          <p:nvPr/>
        </p:nvSpPr>
        <p:spPr>
          <a:xfrm>
            <a:off x="1275806" y="251267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практичні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кейси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uk-UA" sz="5400" dirty="0">
                <a:latin typeface="Arial Black" panose="020B0A04020102020204" pitchFamily="34" charset="0"/>
              </a:rPr>
              <a:t>НА КРЕАТИВНІСТЬ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75809" y="3434515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Класичне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завдання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зі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співбесід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у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компанії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 Google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60556" y="4926317"/>
            <a:ext cx="2190396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ten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nine 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sixty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ninety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seventy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sixty-six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62577" y="4454138"/>
            <a:ext cx="326810" cy="4803098"/>
          </a:xfrm>
          <a:custGeom>
            <a:avLst/>
            <a:gdLst/>
            <a:ahLst/>
            <a:cxnLst/>
            <a:rect l="l" t="t" r="r" b="b"/>
            <a:pathLst>
              <a:path w="326809" h="4803098">
                <a:moveTo>
                  <a:pt x="0" y="0"/>
                </a:moveTo>
                <a:lnTo>
                  <a:pt x="326809" y="0"/>
                </a:lnTo>
                <a:lnTo>
                  <a:pt x="326809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6969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3" name="Freeform 23"/>
          <p:cNvSpPr/>
          <p:nvPr/>
        </p:nvSpPr>
        <p:spPr>
          <a:xfrm flipH="1">
            <a:off x="2434876" y="5832598"/>
            <a:ext cx="5128530" cy="3448937"/>
          </a:xfrm>
          <a:custGeom>
            <a:avLst/>
            <a:gdLst/>
            <a:ahLst/>
            <a:cxnLst/>
            <a:rect l="l" t="t" r="r" b="b"/>
            <a:pathLst>
              <a:path w="5128529" h="3448936">
                <a:moveTo>
                  <a:pt x="5128529" y="0"/>
                </a:moveTo>
                <a:lnTo>
                  <a:pt x="0" y="0"/>
                </a:lnTo>
                <a:lnTo>
                  <a:pt x="0" y="3448936"/>
                </a:lnTo>
                <a:lnTo>
                  <a:pt x="5128529" y="3448936"/>
                </a:lnTo>
                <a:lnTo>
                  <a:pt x="5128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4" name="Freeform 24"/>
          <p:cNvSpPr/>
          <p:nvPr/>
        </p:nvSpPr>
        <p:spPr>
          <a:xfrm rot="-10800000">
            <a:off x="6318907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8" y="0"/>
                </a:lnTo>
                <a:lnTo>
                  <a:pt x="4803098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5" name="TextBox 25"/>
          <p:cNvSpPr txBox="1"/>
          <p:nvPr/>
        </p:nvSpPr>
        <p:spPr>
          <a:xfrm>
            <a:off x="1589387" y="4626104"/>
            <a:ext cx="1442468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Продовжіть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послідовність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: </a:t>
            </a:r>
            <a:r>
              <a:rPr lang="en-US" sz="2700" dirty="0">
                <a:solidFill>
                  <a:srgbClr val="000000"/>
                </a:solidFill>
                <a:latin typeface="DM Sans Bold"/>
              </a:rPr>
              <a:t>10, 9, 60, 90, 70, 66</a:t>
            </a:r>
          </a:p>
          <a:p>
            <a:pPr>
              <a:lnSpc>
                <a:spcPts val="3941"/>
              </a:lnSpc>
            </a:pPr>
            <a:r>
              <a:rPr lang="en-US" sz="2700" dirty="0">
                <a:solidFill>
                  <a:srgbClr val="000000"/>
                </a:solidFill>
                <a:latin typeface="DM Sans Bold"/>
              </a:rPr>
              <a:t>ten, nine, sixty, ninety, seventy, sixty-six...</a:t>
            </a:r>
          </a:p>
        </p:txBody>
      </p:sp>
      <p:grpSp>
        <p:nvGrpSpPr>
          <p:cNvPr id="26" name="Групувати 2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59153" y="5285251"/>
            <a:ext cx="2342958" cy="2541671"/>
          </a:xfrm>
          <a:custGeom>
            <a:avLst/>
            <a:gdLst/>
            <a:ahLst/>
            <a:cxnLst/>
            <a:rect l="l" t="t" r="r" b="b"/>
            <a:pathLst>
              <a:path w="2342958" h="2541671">
                <a:moveTo>
                  <a:pt x="0" y="0"/>
                </a:moveTo>
                <a:lnTo>
                  <a:pt x="2342958" y="0"/>
                </a:lnTo>
                <a:lnTo>
                  <a:pt x="2342958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3075433" y="5285251"/>
            <a:ext cx="2642570" cy="2541671"/>
          </a:xfrm>
          <a:custGeom>
            <a:avLst/>
            <a:gdLst/>
            <a:ahLst/>
            <a:cxnLst/>
            <a:rect l="l" t="t" r="r" b="b"/>
            <a:pathLst>
              <a:path w="2642569" h="2541671">
                <a:moveTo>
                  <a:pt x="0" y="0"/>
                </a:moveTo>
                <a:lnTo>
                  <a:pt x="2642569" y="0"/>
                </a:lnTo>
                <a:lnTo>
                  <a:pt x="2642569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>
            <a:off x="7416971" y="5285251"/>
            <a:ext cx="2509322" cy="2541671"/>
          </a:xfrm>
          <a:custGeom>
            <a:avLst/>
            <a:gdLst/>
            <a:ahLst/>
            <a:cxnLst/>
            <a:rect l="l" t="t" r="r" b="b"/>
            <a:pathLst>
              <a:path w="2509322" h="2541671">
                <a:moveTo>
                  <a:pt x="0" y="0"/>
                </a:moveTo>
                <a:lnTo>
                  <a:pt x="2509322" y="0"/>
                </a:lnTo>
                <a:lnTo>
                  <a:pt x="2509322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1028700" y="2553455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</a:pPr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ЖИТТЄСТІЙКІСТЬ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9211" y="8269599"/>
            <a:ext cx="30150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 dirty="0" err="1">
                <a:solidFill>
                  <a:srgbClr val="040606"/>
                </a:solidFill>
                <a:latin typeface="DM Sans Bold"/>
              </a:rPr>
              <a:t>Візія</a:t>
            </a:r>
            <a:r>
              <a:rPr lang="en-US" sz="23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40606"/>
                </a:solidFill>
                <a:latin typeface="DM Sans Bold"/>
              </a:rPr>
              <a:t>майбутнього</a:t>
            </a:r>
            <a:endParaRPr lang="en-US" sz="2300" b="1" dirty="0">
              <a:solidFill>
                <a:srgbClr val="040606"/>
              </a:solidFill>
              <a:latin typeface="DM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14546" y="8269599"/>
            <a:ext cx="344076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>
                <a:solidFill>
                  <a:srgbClr val="040606"/>
                </a:solidFill>
                <a:latin typeface="DM Sans Bold"/>
              </a:rPr>
              <a:t>Емоційний інтелект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84704" y="8269599"/>
            <a:ext cx="450971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>
                <a:solidFill>
                  <a:srgbClr val="040606"/>
                </a:solidFill>
                <a:latin typeface="DM Sans Bold"/>
              </a:rPr>
              <a:t>Конструктивна комунікація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5367" y="3897647"/>
            <a:ext cx="1473825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Вміння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протистояти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стресу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відновлювати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себе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свій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психічний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фізичний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та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емоційний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стан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після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травмуючих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подій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.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Вона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допомагає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гідно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проходити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будь-які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випробування</a:t>
            </a:r>
            <a:r>
              <a:rPr lang="en-US" sz="2300" b="1" dirty="0">
                <a:solidFill>
                  <a:srgbClr val="040606"/>
                </a:solidFill>
                <a:latin typeface="DM Sans Bold"/>
              </a:rPr>
              <a:t>.</a:t>
            </a:r>
          </a:p>
        </p:txBody>
      </p:sp>
      <p:grpSp>
        <p:nvGrpSpPr>
          <p:cNvPr id="16" name="Групувати 1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4261" y="3578188"/>
            <a:ext cx="11783742" cy="5740195"/>
            <a:chOff x="0" y="0"/>
            <a:chExt cx="15711655" cy="7653592"/>
          </a:xfrm>
        </p:grpSpPr>
        <p:sp>
          <p:nvSpPr>
            <p:cNvPr id="9" name="Freeform 9"/>
            <p:cNvSpPr/>
            <p:nvPr/>
          </p:nvSpPr>
          <p:spPr>
            <a:xfrm rot="5400000">
              <a:off x="275" y="6487249"/>
              <a:ext cx="647538" cy="648088"/>
            </a:xfrm>
            <a:custGeom>
              <a:avLst/>
              <a:gdLst/>
              <a:ahLst/>
              <a:cxnLst/>
              <a:rect l="l" t="t" r="r" b="b"/>
              <a:pathLst>
                <a:path w="647538" h="648088">
                  <a:moveTo>
                    <a:pt x="0" y="0"/>
                  </a:moveTo>
                  <a:lnTo>
                    <a:pt x="647538" y="0"/>
                  </a:lnTo>
                  <a:lnTo>
                    <a:pt x="647538" y="648089"/>
                  </a:lnTo>
                  <a:lnTo>
                    <a:pt x="0" y="64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98" y="1762354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7"/>
                  </a:lnTo>
                  <a:lnTo>
                    <a:pt x="0" y="701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298" y="3273701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298" y="4785047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98" y="251008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0521" y="0"/>
              <a:ext cx="1397986" cy="7320537"/>
            </a:xfrm>
            <a:custGeom>
              <a:avLst/>
              <a:gdLst/>
              <a:ahLst/>
              <a:cxnLst/>
              <a:rect l="l" t="t" r="r" b="b"/>
              <a:pathLst>
                <a:path w="1397986" h="7320537">
                  <a:moveTo>
                    <a:pt x="0" y="0"/>
                  </a:moveTo>
                  <a:lnTo>
                    <a:pt x="1397986" y="0"/>
                  </a:lnTo>
                  <a:lnTo>
                    <a:pt x="1397986" y="7320537"/>
                  </a:lnTo>
                  <a:lnTo>
                    <a:pt x="0" y="7320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1477" y="1551334"/>
              <a:ext cx="8779749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торкніться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ЧОТИРЬОХ 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речей різної фактури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32491" y="3083861"/>
              <a:ext cx="11480978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назвіть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ТРИ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різних звуки, які ви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зараз зможете почути навколо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21976" y="4616386"/>
              <a:ext cx="11189650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розрізніть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ДВА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аромати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у навколишньому середовищі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21976" y="6148907"/>
              <a:ext cx="14189679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спробуйте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ОДНУ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річ на смак або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згадайте смак страви, яку ви нещодавно їли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32491" y="23660"/>
              <a:ext cx="10251573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знайдіть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поглядом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>
                  <a:solidFill>
                    <a:srgbClr val="ED1C24"/>
                  </a:solidFill>
                  <a:latin typeface="Clear Sans Bold Italics"/>
                </a:rPr>
                <a:t>П’ЯТЬ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речей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, </a:t>
              </a:r>
            </a:p>
            <a:p>
              <a:pPr>
                <a:lnSpc>
                  <a:spcPts val="4371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які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ви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бачите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навколо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себе</a:t>
              </a:r>
              <a:endParaRPr lang="en-US" sz="3000" dirty="0">
                <a:solidFill>
                  <a:srgbClr val="000000"/>
                </a:solidFill>
                <a:latin typeface="Clear Sans Bold Itali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474116" y="1659512"/>
            <a:ext cx="5734348" cy="8004800"/>
          </a:xfrm>
          <a:custGeom>
            <a:avLst/>
            <a:gdLst/>
            <a:ahLst/>
            <a:cxnLst/>
            <a:rect l="l" t="t" r="r" b="b"/>
            <a:pathLst>
              <a:path w="5734347" h="8004799">
                <a:moveTo>
                  <a:pt x="0" y="0"/>
                </a:moveTo>
                <a:lnTo>
                  <a:pt x="5734347" y="0"/>
                </a:lnTo>
                <a:lnTo>
                  <a:pt x="5734347" y="8004799"/>
                </a:lnTo>
                <a:lnTo>
                  <a:pt x="0" y="8004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1" name="TextBox 21"/>
          <p:cNvSpPr txBox="1"/>
          <p:nvPr/>
        </p:nvSpPr>
        <p:spPr>
          <a:xfrm>
            <a:off x="1594261" y="2418998"/>
            <a:ext cx="1504865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1"/>
              </a:lnSpc>
              <a:spcBef>
                <a:spcPct val="0"/>
              </a:spcBef>
            </a:pPr>
            <a:r>
              <a:rPr lang="en-US" sz="6400" dirty="0" err="1">
                <a:latin typeface="Arial Black" panose="020B0A04020102020204" pitchFamily="34" charset="0"/>
              </a:rPr>
              <a:t>техніка</a:t>
            </a:r>
            <a:r>
              <a:rPr lang="en-US" sz="6400" dirty="0">
                <a:latin typeface="Arial Black" panose="020B0A04020102020204" pitchFamily="34" charset="0"/>
              </a:rPr>
              <a:t> «5-4-3-2-1»</a:t>
            </a: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6768" y="-216459"/>
            <a:ext cx="18514768" cy="107199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982130" y="663747"/>
            <a:ext cx="10727472" cy="8959506"/>
            <a:chOff x="0" y="0"/>
            <a:chExt cx="2825342" cy="23597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5342" cy="2359705"/>
            </a:xfrm>
            <a:custGeom>
              <a:avLst/>
              <a:gdLst/>
              <a:ahLst/>
              <a:cxnLst/>
              <a:rect l="l" t="t" r="r" b="b"/>
              <a:pathLst>
                <a:path w="2825342" h="2359705">
                  <a:moveTo>
                    <a:pt x="21651" y="0"/>
                  </a:moveTo>
                  <a:lnTo>
                    <a:pt x="2803691" y="0"/>
                  </a:lnTo>
                  <a:cubicBezTo>
                    <a:pt x="2815649" y="0"/>
                    <a:pt x="2825342" y="9693"/>
                    <a:pt x="2825342" y="21651"/>
                  </a:cubicBezTo>
                  <a:lnTo>
                    <a:pt x="2825342" y="2338055"/>
                  </a:lnTo>
                  <a:cubicBezTo>
                    <a:pt x="2825342" y="2350012"/>
                    <a:pt x="2815649" y="2359705"/>
                    <a:pt x="2803691" y="2359705"/>
                  </a:cubicBezTo>
                  <a:lnTo>
                    <a:pt x="21651" y="2359705"/>
                  </a:lnTo>
                  <a:cubicBezTo>
                    <a:pt x="9693" y="2359705"/>
                    <a:pt x="0" y="2350012"/>
                    <a:pt x="0" y="2338055"/>
                  </a:cubicBezTo>
                  <a:lnTo>
                    <a:pt x="0" y="21651"/>
                  </a:lnTo>
                  <a:cubicBezTo>
                    <a:pt x="0" y="9693"/>
                    <a:pt x="9693" y="0"/>
                    <a:pt x="2165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5342" cy="2397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34321" y="2878765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3822403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28700" y="7768421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634321" y="5202982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34321" y="6365458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34321" y="7527937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634321" y="4040503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325093" y="3472008"/>
            <a:ext cx="3218582" cy="5549277"/>
          </a:xfrm>
          <a:custGeom>
            <a:avLst/>
            <a:gdLst/>
            <a:ahLst/>
            <a:cxnLst/>
            <a:rect l="l" t="t" r="r" b="b"/>
            <a:pathLst>
              <a:path w="3218581" h="5549277">
                <a:moveTo>
                  <a:pt x="0" y="0"/>
                </a:moveTo>
                <a:lnTo>
                  <a:pt x="3218581" y="0"/>
                </a:lnTo>
                <a:lnTo>
                  <a:pt x="3218581" y="5549277"/>
                </a:lnTo>
                <a:lnTo>
                  <a:pt x="0" y="5549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302452" y="3983352"/>
            <a:ext cx="693010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Перекладач — диплом і сертифікат володіння іноземною мовою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302452" y="5151596"/>
            <a:ext cx="666625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MiO — сертифікат по роботі </a:t>
            </a:r>
          </a:p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з базами даних SQL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02452" y="7494747"/>
            <a:ext cx="6666252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Бухгалтер — сертифікат про проходження навчання за відповідною програмою (напр.,1С)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02455" y="6323171"/>
            <a:ext cx="509543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SQL-програміст — сертифікат з SQL і CКБД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2823546"/>
            <a:ext cx="463140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9"/>
              </a:lnSpc>
              <a:spcBef>
                <a:spcPct val="0"/>
              </a:spcBef>
              <a:defRPr/>
            </a:pP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HARD SKILLS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34321" y="2104066"/>
            <a:ext cx="881334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0"/>
              </a:lnSpc>
              <a:defRPr/>
            </a:pPr>
            <a:r>
              <a:rPr lang="en-US" sz="3600" dirty="0" err="1">
                <a:solidFill>
                  <a:srgbClr val="ED1C24"/>
                </a:solidFill>
                <a:latin typeface="DM Sans Bold"/>
              </a:rPr>
              <a:t>Популярні</a:t>
            </a:r>
            <a:r>
              <a:rPr lang="en-US" sz="3600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3600" dirty="0" err="1">
                <a:solidFill>
                  <a:srgbClr val="ED1C24"/>
                </a:solidFill>
                <a:latin typeface="DM Sans Bold"/>
              </a:rPr>
              <a:t>приклади</a:t>
            </a:r>
            <a:r>
              <a:rPr lang="en-US" sz="3600" dirty="0">
                <a:solidFill>
                  <a:srgbClr val="ED1C24"/>
                </a:solidFill>
                <a:latin typeface="DM Sans Bold"/>
              </a:rPr>
              <a:t> hard skills: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3" y="4268237"/>
            <a:ext cx="489896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Навичка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яку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не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здобудеш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ідучи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по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вулиці</a:t>
            </a:r>
            <a:r>
              <a:rPr lang="en-US" sz="2300" b="1" dirty="0">
                <a:latin typeface="DM Sans Bold"/>
              </a:rPr>
              <a:t>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3" y="8253572"/>
            <a:ext cx="489896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Це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вміння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та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знання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необхідні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для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певної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посади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та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конкретної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роботи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02452" y="2821613"/>
            <a:ext cx="895684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Зварювальник — диплом і посвідчення на дозвіл до робіт підвищенної небезпеки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3" y="5822143"/>
            <a:ext cx="4898966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Навичка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яка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здобувається</a:t>
            </a:r>
            <a:r>
              <a:rPr lang="en-US" sz="2300" b="1" dirty="0">
                <a:latin typeface="DM Sans Bold"/>
              </a:rPr>
              <a:t> в </a:t>
            </a:r>
            <a:r>
              <a:rPr lang="en-US" sz="2300" b="1" dirty="0" err="1">
                <a:latin typeface="DM Sans Bold"/>
              </a:rPr>
              <a:t>навчальному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закладі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її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можна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виміряти</a:t>
            </a:r>
            <a:r>
              <a:rPr lang="en-US" sz="2300" b="1" dirty="0">
                <a:latin typeface="DM Sans Bold"/>
              </a:rPr>
              <a:t> і </a:t>
            </a:r>
            <a:r>
              <a:rPr lang="en-US" sz="2300" b="1" dirty="0" err="1">
                <a:latin typeface="DM Sans Bold"/>
              </a:rPr>
              <a:t>вона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підтверджується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дипломом</a:t>
            </a:r>
            <a:r>
              <a:rPr lang="en-US" sz="2300" b="1" dirty="0">
                <a:solidFill>
                  <a:srgbClr val="FFFBF0"/>
                </a:solidFill>
                <a:latin typeface="DM Sans Bold"/>
              </a:rPr>
              <a:t>.</a:t>
            </a:r>
          </a:p>
        </p:txBody>
      </p:sp>
      <p:grpSp>
        <p:nvGrpSpPr>
          <p:cNvPr id="38" name="Групувати 37"/>
          <p:cNvGrpSpPr/>
          <p:nvPr/>
        </p:nvGrpSpPr>
        <p:grpSpPr>
          <a:xfrm>
            <a:off x="132853" y="332040"/>
            <a:ext cx="6360850" cy="2402064"/>
            <a:chOff x="0" y="-96910"/>
            <a:chExt cx="6360850" cy="2402064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  <p:sp>
        <p:nvSpPr>
          <p:cNvPr id="41" name="Freeform 12"/>
          <p:cNvSpPr/>
          <p:nvPr/>
        </p:nvSpPr>
        <p:spPr>
          <a:xfrm>
            <a:off x="1028700" y="5479865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12"/>
          <p:cNvSpPr/>
          <p:nvPr/>
        </p:nvSpPr>
        <p:spPr>
          <a:xfrm>
            <a:off x="1028700" y="7766109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549" y="774064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6778" y="2365976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ВІДМІННОСТІ МІЖ НАВИЧКАМИ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17249779" y="6380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29088" y="3807994"/>
            <a:ext cx="480418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 err="1">
                <a:latin typeface="Arial Black" panose="020B0A04020102020204" pitchFamily="34" charset="0"/>
              </a:rPr>
              <a:t>М’які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навички</a:t>
            </a:r>
            <a:endParaRPr lang="en-US" sz="3400" dirty="0">
              <a:latin typeface="Arial Black" panose="020B0A04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82300" y="3807994"/>
            <a:ext cx="493539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 err="1">
                <a:latin typeface="Arial Black" panose="020B0A04020102020204" pitchFamily="34" charset="0"/>
              </a:rPr>
              <a:t>Тверді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навички</a:t>
            </a:r>
            <a:endParaRPr lang="en-US" sz="3400" dirty="0">
              <a:latin typeface="Arial Black" panose="020B0A040201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09997" y="5137644"/>
            <a:ext cx="7210134" cy="874227"/>
            <a:chOff x="0" y="0"/>
            <a:chExt cx="9613510" cy="11656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613510" cy="1165636"/>
              <a:chOff x="0" y="0"/>
              <a:chExt cx="1898965" cy="2302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9896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8965" h="230249">
                    <a:moveTo>
                      <a:pt x="32213" y="0"/>
                    </a:moveTo>
                    <a:lnTo>
                      <a:pt x="1866752" y="0"/>
                    </a:lnTo>
                    <a:cubicBezTo>
                      <a:pt x="1884543" y="0"/>
                      <a:pt x="1898965" y="14422"/>
                      <a:pt x="1898965" y="32213"/>
                    </a:cubicBezTo>
                    <a:lnTo>
                      <a:pt x="1898965" y="198036"/>
                    </a:lnTo>
                    <a:cubicBezTo>
                      <a:pt x="1898965" y="215827"/>
                      <a:pt x="1884543" y="230249"/>
                      <a:pt x="1866752" y="230249"/>
                    </a:cubicBezTo>
                    <a:lnTo>
                      <a:pt x="32213" y="230249"/>
                    </a:lnTo>
                    <a:cubicBezTo>
                      <a:pt x="23669" y="230249"/>
                      <a:pt x="15476" y="226855"/>
                      <a:pt x="9435" y="220814"/>
                    </a:cubicBezTo>
                    <a:cubicBezTo>
                      <a:pt x="3394" y="214773"/>
                      <a:pt x="0" y="206580"/>
                      <a:pt x="0" y="198036"/>
                    </a:cubicBezTo>
                    <a:lnTo>
                      <a:pt x="0" y="32213"/>
                    </a:lnTo>
                    <a:cubicBezTo>
                      <a:pt x="0" y="14422"/>
                      <a:pt x="14422" y="0"/>
                      <a:pt x="322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89896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58683" y="154897"/>
              <a:ext cx="9096144" cy="855842"/>
              <a:chOff x="0" y="0"/>
              <a:chExt cx="1796769" cy="1690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96769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96769" h="169055">
                    <a:moveTo>
                      <a:pt x="34045" y="0"/>
                    </a:moveTo>
                    <a:lnTo>
                      <a:pt x="1762724" y="0"/>
                    </a:lnTo>
                    <a:cubicBezTo>
                      <a:pt x="1781527" y="0"/>
                      <a:pt x="1796769" y="15242"/>
                      <a:pt x="1796769" y="34045"/>
                    </a:cubicBezTo>
                    <a:lnTo>
                      <a:pt x="1796769" y="135010"/>
                    </a:lnTo>
                    <a:cubicBezTo>
                      <a:pt x="1796769" y="153813"/>
                      <a:pt x="1781527" y="169055"/>
                      <a:pt x="1762724" y="169055"/>
                    </a:cubicBezTo>
                    <a:lnTo>
                      <a:pt x="34045" y="169055"/>
                    </a:lnTo>
                    <a:cubicBezTo>
                      <a:pt x="25016" y="169055"/>
                      <a:pt x="16356" y="165468"/>
                      <a:pt x="9972" y="159084"/>
                    </a:cubicBezTo>
                    <a:cubicBezTo>
                      <a:pt x="3587" y="152699"/>
                      <a:pt x="0" y="144040"/>
                      <a:pt x="0" y="135010"/>
                    </a:cubicBezTo>
                    <a:lnTo>
                      <a:pt x="0" y="34045"/>
                    </a:lnTo>
                    <a:cubicBezTo>
                      <a:pt x="0" y="15242"/>
                      <a:pt x="15242" y="0"/>
                      <a:pt x="34045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796769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56029" y="302060"/>
              <a:ext cx="850144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Універсальні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2231" y="6164271"/>
            <a:ext cx="7177898" cy="874227"/>
            <a:chOff x="0" y="0"/>
            <a:chExt cx="9570530" cy="116563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Вроджені або набуті з досвідом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9997" y="7190898"/>
            <a:ext cx="7210134" cy="874227"/>
            <a:chOff x="0" y="0"/>
            <a:chExt cx="9613510" cy="116563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9613510" cy="1165636"/>
              <a:chOff x="0" y="0"/>
              <a:chExt cx="1898965" cy="23024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89896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8965" h="230249">
                    <a:moveTo>
                      <a:pt x="32213" y="0"/>
                    </a:moveTo>
                    <a:lnTo>
                      <a:pt x="1866752" y="0"/>
                    </a:lnTo>
                    <a:cubicBezTo>
                      <a:pt x="1884543" y="0"/>
                      <a:pt x="1898965" y="14422"/>
                      <a:pt x="1898965" y="32213"/>
                    </a:cubicBezTo>
                    <a:lnTo>
                      <a:pt x="1898965" y="198036"/>
                    </a:lnTo>
                    <a:cubicBezTo>
                      <a:pt x="1898965" y="215827"/>
                      <a:pt x="1884543" y="230249"/>
                      <a:pt x="1866752" y="230249"/>
                    </a:cubicBezTo>
                    <a:lnTo>
                      <a:pt x="32213" y="230249"/>
                    </a:lnTo>
                    <a:cubicBezTo>
                      <a:pt x="23669" y="230249"/>
                      <a:pt x="15476" y="226855"/>
                      <a:pt x="9435" y="220814"/>
                    </a:cubicBezTo>
                    <a:cubicBezTo>
                      <a:pt x="3394" y="214773"/>
                      <a:pt x="0" y="206580"/>
                      <a:pt x="0" y="198036"/>
                    </a:cubicBezTo>
                    <a:lnTo>
                      <a:pt x="0" y="32213"/>
                    </a:lnTo>
                    <a:cubicBezTo>
                      <a:pt x="0" y="14422"/>
                      <a:pt x="14422" y="0"/>
                      <a:pt x="322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189896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58683" y="154897"/>
              <a:ext cx="9096144" cy="855842"/>
              <a:chOff x="0" y="0"/>
              <a:chExt cx="1796769" cy="16905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796769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96769" h="169055">
                    <a:moveTo>
                      <a:pt x="34045" y="0"/>
                    </a:moveTo>
                    <a:lnTo>
                      <a:pt x="1762724" y="0"/>
                    </a:lnTo>
                    <a:cubicBezTo>
                      <a:pt x="1781527" y="0"/>
                      <a:pt x="1796769" y="15242"/>
                      <a:pt x="1796769" y="34045"/>
                    </a:cubicBezTo>
                    <a:lnTo>
                      <a:pt x="1796769" y="135010"/>
                    </a:lnTo>
                    <a:cubicBezTo>
                      <a:pt x="1796769" y="153813"/>
                      <a:pt x="1781527" y="169055"/>
                      <a:pt x="1762724" y="169055"/>
                    </a:cubicBezTo>
                    <a:lnTo>
                      <a:pt x="34045" y="169055"/>
                    </a:lnTo>
                    <a:cubicBezTo>
                      <a:pt x="25016" y="169055"/>
                      <a:pt x="16356" y="165468"/>
                      <a:pt x="9972" y="159084"/>
                    </a:cubicBezTo>
                    <a:cubicBezTo>
                      <a:pt x="3587" y="152699"/>
                      <a:pt x="0" y="144040"/>
                      <a:pt x="0" y="135010"/>
                    </a:cubicBezTo>
                    <a:lnTo>
                      <a:pt x="0" y="34045"/>
                    </a:lnTo>
                    <a:cubicBezTo>
                      <a:pt x="0" y="15242"/>
                      <a:pt x="15242" y="0"/>
                      <a:pt x="34045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796769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56029" y="302060"/>
              <a:ext cx="850144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Важко виміряти рівень володіння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682337" y="7190898"/>
            <a:ext cx="7177898" cy="874227"/>
            <a:chOff x="0" y="0"/>
            <a:chExt cx="1890475" cy="23024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2357" y="0"/>
                  </a:moveTo>
                  <a:lnTo>
                    <a:pt x="1858118" y="0"/>
                  </a:lnTo>
                  <a:cubicBezTo>
                    <a:pt x="1875988" y="0"/>
                    <a:pt x="1890475" y="14487"/>
                    <a:pt x="1890475" y="32357"/>
                  </a:cubicBezTo>
                  <a:lnTo>
                    <a:pt x="1890475" y="197892"/>
                  </a:lnTo>
                  <a:cubicBezTo>
                    <a:pt x="1890475" y="206474"/>
                    <a:pt x="1887066" y="214704"/>
                    <a:pt x="1880998" y="220772"/>
                  </a:cubicBezTo>
                  <a:cubicBezTo>
                    <a:pt x="1874930" y="226840"/>
                    <a:pt x="1866699" y="230249"/>
                    <a:pt x="1858118" y="230249"/>
                  </a:cubicBezTo>
                  <a:lnTo>
                    <a:pt x="32357" y="230249"/>
                  </a:lnTo>
                  <a:cubicBezTo>
                    <a:pt x="23776" y="230249"/>
                    <a:pt x="15545" y="226840"/>
                    <a:pt x="9477" y="220772"/>
                  </a:cubicBezTo>
                  <a:cubicBezTo>
                    <a:pt x="3409" y="214704"/>
                    <a:pt x="0" y="206474"/>
                    <a:pt x="0" y="197892"/>
                  </a:cubicBezTo>
                  <a:lnTo>
                    <a:pt x="0" y="32357"/>
                  </a:lnTo>
                  <a:cubicBezTo>
                    <a:pt x="0" y="23776"/>
                    <a:pt x="3409" y="15545"/>
                    <a:pt x="9477" y="9477"/>
                  </a:cubicBezTo>
                  <a:cubicBezTo>
                    <a:pt x="15545" y="3409"/>
                    <a:pt x="23776" y="0"/>
                    <a:pt x="323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875480" y="7307072"/>
            <a:ext cx="6791608" cy="641882"/>
            <a:chOff x="0" y="0"/>
            <a:chExt cx="1788736" cy="16905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4198" y="0"/>
                  </a:moveTo>
                  <a:lnTo>
                    <a:pt x="1754538" y="0"/>
                  </a:lnTo>
                  <a:cubicBezTo>
                    <a:pt x="1773425" y="0"/>
                    <a:pt x="1788736" y="15311"/>
                    <a:pt x="1788736" y="34198"/>
                  </a:cubicBezTo>
                  <a:lnTo>
                    <a:pt x="1788736" y="134857"/>
                  </a:lnTo>
                  <a:cubicBezTo>
                    <a:pt x="1788736" y="143927"/>
                    <a:pt x="1785133" y="152626"/>
                    <a:pt x="1778720" y="159039"/>
                  </a:cubicBezTo>
                  <a:cubicBezTo>
                    <a:pt x="1772307" y="165452"/>
                    <a:pt x="1763608" y="169055"/>
                    <a:pt x="1754538" y="169055"/>
                  </a:cubicBezTo>
                  <a:lnTo>
                    <a:pt x="34198" y="169055"/>
                  </a:lnTo>
                  <a:cubicBezTo>
                    <a:pt x="25128" y="169055"/>
                    <a:pt x="16430" y="165452"/>
                    <a:pt x="10016" y="159039"/>
                  </a:cubicBezTo>
                  <a:cubicBezTo>
                    <a:pt x="3603" y="152626"/>
                    <a:pt x="0" y="143927"/>
                    <a:pt x="0" y="134857"/>
                  </a:cubicBezTo>
                  <a:lnTo>
                    <a:pt x="0" y="34198"/>
                  </a:lnTo>
                  <a:cubicBezTo>
                    <a:pt x="0" y="25128"/>
                    <a:pt x="3603" y="16430"/>
                    <a:pt x="10016" y="10016"/>
                  </a:cubicBezTo>
                  <a:cubicBezTo>
                    <a:pt x="16430" y="3603"/>
                    <a:pt x="25128" y="0"/>
                    <a:pt x="34198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097494" y="7403154"/>
            <a:ext cx="634758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9"/>
              </a:lnSpc>
              <a:defRPr/>
            </a:pPr>
            <a:r>
              <a:rPr lang="en-US" sz="2300">
                <a:solidFill>
                  <a:srgbClr val="000000"/>
                </a:solidFill>
                <a:latin typeface="DM Sans Bold"/>
              </a:rPr>
              <a:t>Вимірювані (іспити, тестування)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9682337" y="6164271"/>
            <a:ext cx="7177898" cy="874227"/>
            <a:chOff x="0" y="0"/>
            <a:chExt cx="9570530" cy="1165636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Набуваються під час навчання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682337" y="5137644"/>
            <a:ext cx="7177898" cy="874227"/>
            <a:chOff x="0" y="0"/>
            <a:chExt cx="9570530" cy="116563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Повязані з конкретною професією</a:t>
              </a:r>
            </a:p>
          </p:txBody>
        </p:sp>
      </p:grpSp>
      <p:sp>
        <p:nvSpPr>
          <p:cNvPr id="60" name="AutoShape 60"/>
          <p:cNvSpPr/>
          <p:nvPr/>
        </p:nvSpPr>
        <p:spPr>
          <a:xfrm>
            <a:off x="9201150" y="3625980"/>
            <a:ext cx="0" cy="5997273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2" name="Групувати 6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1" y="669449"/>
            <a:ext cx="17131202" cy="9104168"/>
            <a:chOff x="0" y="-38100"/>
            <a:chExt cx="4511921" cy="23978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71360" y="2186855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</a:pPr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ОЗНАКИ ЛІДЕРСЬКИХ НАВИЧОК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00165" y="532224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1300165" y="6263382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6"/>
          <p:cNvSpPr/>
          <p:nvPr/>
        </p:nvSpPr>
        <p:spPr>
          <a:xfrm>
            <a:off x="1296781" y="733307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9" name="Freeform 19"/>
          <p:cNvSpPr/>
          <p:nvPr/>
        </p:nvSpPr>
        <p:spPr>
          <a:xfrm>
            <a:off x="1296781" y="8402764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2" name="Freeform 22"/>
          <p:cNvSpPr/>
          <p:nvPr/>
        </p:nvSpPr>
        <p:spPr>
          <a:xfrm>
            <a:off x="10609267" y="532224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5" name="Freeform 25"/>
          <p:cNvSpPr/>
          <p:nvPr/>
        </p:nvSpPr>
        <p:spPr>
          <a:xfrm>
            <a:off x="10609267" y="629195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8" name="Freeform 28"/>
          <p:cNvSpPr/>
          <p:nvPr/>
        </p:nvSpPr>
        <p:spPr>
          <a:xfrm>
            <a:off x="10633237" y="733307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1" name="Freeform 31"/>
          <p:cNvSpPr/>
          <p:nvPr/>
        </p:nvSpPr>
        <p:spPr>
          <a:xfrm>
            <a:off x="10633237" y="8402764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4" name="Freeform 34"/>
          <p:cNvSpPr/>
          <p:nvPr/>
        </p:nvSpPr>
        <p:spPr>
          <a:xfrm>
            <a:off x="1300165" y="343439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7" name="Freeform 37"/>
          <p:cNvSpPr/>
          <p:nvPr/>
        </p:nvSpPr>
        <p:spPr>
          <a:xfrm>
            <a:off x="10633237" y="348864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9" name="TextBox 39"/>
          <p:cNvSpPr txBox="1"/>
          <p:nvPr/>
        </p:nvSpPr>
        <p:spPr>
          <a:xfrm>
            <a:off x="2009317" y="3220112"/>
            <a:ext cx="84380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без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проблем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встановлюєте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нові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знайомства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вас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звертаються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корисними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контактами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369740" y="3220112"/>
            <a:ext cx="768868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Ефективна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комунікація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навички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ведення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переговорів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009317" y="5346092"/>
            <a:ext cx="824752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Clear Sans Bold Italics"/>
              </a:rPr>
              <a:t>До вас звертаються за емоційною підтримкою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09317" y="6077678"/>
            <a:ext cx="82475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легко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вливаєтеся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колектив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подобається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працювати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групі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009317" y="7180673"/>
            <a:ext cx="82475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довіряєте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гучним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заголовкам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Завжди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перевіряєте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інформацію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009314" y="8283668"/>
            <a:ext cx="768868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будь-якій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несподіваній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ситуації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втрачаєте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голову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маєте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творче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хобі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1296781" y="4378319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49" name="Freeform 49"/>
          <p:cNvSpPr/>
          <p:nvPr/>
        </p:nvSpPr>
        <p:spPr>
          <a:xfrm>
            <a:off x="10633237" y="4424006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51" name="TextBox 51"/>
          <p:cNvSpPr txBox="1"/>
          <p:nvPr/>
        </p:nvSpPr>
        <p:spPr>
          <a:xfrm>
            <a:off x="2009317" y="4246907"/>
            <a:ext cx="8247526" cy="93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latin typeface="Clear Sans Bold Italics"/>
              </a:rPr>
              <a:t>Ви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часто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передбачаєте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події</a:t>
            </a:r>
            <a:r>
              <a:rPr lang="en-US" sz="2700" dirty="0">
                <a:latin typeface="Clear Sans Bold Italics"/>
              </a:rPr>
              <a:t>, </a:t>
            </a:r>
            <a:r>
              <a:rPr lang="en-US" sz="2700" dirty="0" err="1">
                <a:latin typeface="Clear Sans Bold Italics"/>
              </a:rPr>
              <a:t>керуючись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отриманою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інформацією</a:t>
            </a:r>
            <a:endParaRPr lang="en-US" sz="2700" dirty="0">
              <a:latin typeface="Clear Sans Bold Italics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1321800" y="4376381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Стратегічне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мислення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1321800" y="5346091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Емоційний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інтелект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емпатія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1345768" y="6315803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Вміння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працювати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в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команді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1321800" y="7356918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Критичне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мислення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1369740" y="8426609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Креативність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адаптивність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grpSp>
        <p:nvGrpSpPr>
          <p:cNvPr id="57" name="Групувати 56"/>
          <p:cNvGrpSpPr/>
          <p:nvPr/>
        </p:nvGrpSpPr>
        <p:grpSpPr>
          <a:xfrm>
            <a:off x="822843" y="210640"/>
            <a:ext cx="6360850" cy="2402064"/>
            <a:chOff x="0" y="-96910"/>
            <a:chExt cx="6360850" cy="2402064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0512564">
            <a:off x="3814528" y="6841616"/>
            <a:ext cx="1505172" cy="1113827"/>
          </a:xfrm>
          <a:custGeom>
            <a:avLst/>
            <a:gdLst/>
            <a:ahLst/>
            <a:cxnLst/>
            <a:rect l="l" t="t" r="r" b="b"/>
            <a:pathLst>
              <a:path w="1505171" h="1113827">
                <a:moveTo>
                  <a:pt x="0" y="0"/>
                </a:moveTo>
                <a:lnTo>
                  <a:pt x="1505171" y="0"/>
                </a:lnTo>
                <a:lnTo>
                  <a:pt x="1505171" y="1113826"/>
                </a:lnTo>
                <a:lnTo>
                  <a:pt x="0" y="1113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562147" y="4601126"/>
            <a:ext cx="15162082" cy="4775586"/>
            <a:chOff x="0" y="0"/>
            <a:chExt cx="20216107" cy="6367448"/>
          </a:xfrm>
        </p:grpSpPr>
        <p:grpSp>
          <p:nvGrpSpPr>
            <p:cNvPr id="7" name="Group 7"/>
            <p:cNvGrpSpPr/>
            <p:nvPr/>
          </p:nvGrpSpPr>
          <p:grpSpPr>
            <a:xfrm>
              <a:off x="3758831" y="0"/>
              <a:ext cx="2619504" cy="261950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462218" y="1024808"/>
              <a:ext cx="321273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 dirty="0" err="1">
                  <a:solidFill>
                    <a:srgbClr val="F4FFF3"/>
                  </a:solidFill>
                  <a:latin typeface="DM Sans Bold Italics"/>
                </a:rPr>
                <a:t>Гнучкість</a:t>
              </a:r>
              <a:endParaRPr lang="en-US" sz="2100" b="1" dirty="0">
                <a:solidFill>
                  <a:srgbClr val="F4FFF3"/>
                </a:solidFill>
                <a:latin typeface="DM Sans Bold Italics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8331740" y="1548141"/>
              <a:ext cx="3576764" cy="357676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518626" y="1800884"/>
              <a:ext cx="3212730" cy="316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0"/>
                </a:lnSpc>
                <a:defRPr/>
              </a:pPr>
              <a:r>
                <a:rPr lang="en-US" sz="2500" b="1">
                  <a:solidFill>
                    <a:srgbClr val="F4FFF3"/>
                  </a:solidFill>
                  <a:latin typeface="DM Sans Bold Italics"/>
                </a:rPr>
                <a:t>LIFELONG LEARNING</a:t>
              </a:r>
            </a:p>
            <a:p>
              <a:pPr algn="ctr">
                <a:lnSpc>
                  <a:spcPts val="3650"/>
                </a:lnSpc>
                <a:defRPr/>
              </a:pPr>
              <a:r>
                <a:rPr lang="en-US" sz="2500" b="1">
                  <a:solidFill>
                    <a:srgbClr val="F4FFF3"/>
                  </a:solidFill>
                  <a:latin typeface="DM Sans Bold Italics"/>
                </a:rPr>
                <a:t>(Навчання впродовж життя)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7237592" y="1799126"/>
              <a:ext cx="2744300" cy="27443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7003377" y="2619632"/>
              <a:ext cx="3212730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Оцінка перспективи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87456" y="1852367"/>
              <a:ext cx="2637820" cy="263782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2518180"/>
              <a:ext cx="3212730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Соціальний інтелект</a:t>
              </a:r>
            </a:p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(SQ)</a:t>
              </a:r>
            </a:p>
          </p:txBody>
        </p:sp>
        <p:sp>
          <p:nvSpPr>
            <p:cNvPr id="23" name="Freeform 23"/>
            <p:cNvSpPr/>
            <p:nvPr/>
          </p:nvSpPr>
          <p:spPr>
            <a:xfrm rot="10512564" flipV="1">
              <a:off x="6816264" y="567201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0" y="1485102"/>
                  </a:moveTo>
                  <a:lnTo>
                    <a:pt x="2006895" y="1485102"/>
                  </a:lnTo>
                  <a:lnTo>
                    <a:pt x="2006895" y="0"/>
                  </a:lnTo>
                  <a:lnTo>
                    <a:pt x="0" y="0"/>
                  </a:lnTo>
                  <a:lnTo>
                    <a:pt x="0" y="148510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 rot="-1356648" flipV="1">
              <a:off x="11056914" y="4882346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0" y="1485103"/>
                  </a:moveTo>
                  <a:lnTo>
                    <a:pt x="2006895" y="1485103"/>
                  </a:lnTo>
                  <a:lnTo>
                    <a:pt x="2006895" y="0"/>
                  </a:lnTo>
                  <a:lnTo>
                    <a:pt x="0" y="0"/>
                  </a:lnTo>
                  <a:lnTo>
                    <a:pt x="0" y="148510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 rot="10493895" flipH="1">
              <a:off x="14934426" y="2982234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0"/>
                  </a:moveTo>
                  <a:lnTo>
                    <a:pt x="0" y="0"/>
                  </a:lnTo>
                  <a:lnTo>
                    <a:pt x="0" y="1485102"/>
                  </a:lnTo>
                  <a:lnTo>
                    <a:pt x="2006895" y="1485102"/>
                  </a:lnTo>
                  <a:lnTo>
                    <a:pt x="200689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 rot="10055130" flipH="1" flipV="1">
              <a:off x="11255599" y="375454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1485103"/>
                  </a:moveTo>
                  <a:lnTo>
                    <a:pt x="0" y="1485103"/>
                  </a:lnTo>
                  <a:lnTo>
                    <a:pt x="0" y="0"/>
                  </a:lnTo>
                  <a:lnTo>
                    <a:pt x="2006895" y="0"/>
                  </a:lnTo>
                  <a:lnTo>
                    <a:pt x="2006895" y="148510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 rot="1384188" flipH="1" flipV="1">
              <a:off x="7030735" y="4877247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1485102"/>
                  </a:moveTo>
                  <a:lnTo>
                    <a:pt x="0" y="1485102"/>
                  </a:lnTo>
                  <a:lnTo>
                    <a:pt x="0" y="0"/>
                  </a:lnTo>
                  <a:lnTo>
                    <a:pt x="2006895" y="0"/>
                  </a:lnTo>
                  <a:lnTo>
                    <a:pt x="2006895" y="148510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4694053" y="4009947"/>
              <a:ext cx="2059344" cy="205934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9660" tIns="39660" rIns="39660" bIns="3966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4469637" y="4708192"/>
              <a:ext cx="2508176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Стійкіість</a:t>
              </a:r>
            </a:p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(ЕQ)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3497516" y="4282031"/>
              <a:ext cx="2059344" cy="205934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9660" tIns="39660" rIns="39660" bIns="3966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3272169" y="4894988"/>
              <a:ext cx="2508176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Стратегічне мислення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13526507" y="0"/>
              <a:ext cx="2637820" cy="2637820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239052" y="767268"/>
              <a:ext cx="321273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Дизайн-мислення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296778" y="2426400"/>
            <a:ext cx="1569444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  <a:spcBef>
                <a:spcPct val="0"/>
              </a:spcBef>
              <a:defRPr/>
            </a:pP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meta skills,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як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компетенції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майбутнього</a:t>
            </a:r>
            <a:endParaRPr lang="en-US" sz="4800" dirty="0">
              <a:solidFill>
                <a:srgbClr val="FF2929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783109" y="3400499"/>
            <a:ext cx="1473825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Cкіли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які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допомагають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нам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опановувати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нові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і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розвивати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існуючі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здібності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, </a:t>
            </a:r>
          </a:p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виходячи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за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межі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“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сьогоднішньої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версії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себе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”</a:t>
            </a:r>
          </a:p>
        </p:txBody>
      </p:sp>
      <p:grpSp>
        <p:nvGrpSpPr>
          <p:cNvPr id="45" name="Групувати 44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4" y="688951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5607" y="1953770"/>
            <a:ext cx="1617679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>
                <a:latin typeface="Arial Black" panose="020B0A04020102020204" pitchFamily="34" charset="0"/>
              </a:rPr>
              <a:t>ЩО ЗАПАМ’ЯТАЛИ?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009653" y="663749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17249779" y="6380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66637" y="3740718"/>
            <a:ext cx="15075390" cy="874227"/>
            <a:chOff x="0" y="0"/>
            <a:chExt cx="20100519" cy="11656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0100519" cy="1165636"/>
              <a:chOff x="0" y="0"/>
              <a:chExt cx="3970473" cy="23024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970473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3970473" h="230249">
                    <a:moveTo>
                      <a:pt x="15406" y="0"/>
                    </a:moveTo>
                    <a:lnTo>
                      <a:pt x="3955067" y="0"/>
                    </a:lnTo>
                    <a:cubicBezTo>
                      <a:pt x="3963576" y="0"/>
                      <a:pt x="3970473" y="6898"/>
                      <a:pt x="3970473" y="15406"/>
                    </a:cubicBezTo>
                    <a:lnTo>
                      <a:pt x="3970473" y="214843"/>
                    </a:lnTo>
                    <a:cubicBezTo>
                      <a:pt x="3970473" y="223351"/>
                      <a:pt x="3963576" y="230249"/>
                      <a:pt x="3955067" y="230249"/>
                    </a:cubicBezTo>
                    <a:lnTo>
                      <a:pt x="15406" y="230249"/>
                    </a:lnTo>
                    <a:cubicBezTo>
                      <a:pt x="11320" y="230249"/>
                      <a:pt x="7402" y="228626"/>
                      <a:pt x="4512" y="225737"/>
                    </a:cubicBezTo>
                    <a:cubicBezTo>
                      <a:pt x="1623" y="222847"/>
                      <a:pt x="0" y="218929"/>
                      <a:pt x="0" y="214843"/>
                    </a:cubicBezTo>
                    <a:lnTo>
                      <a:pt x="0" y="15406"/>
                    </a:lnTo>
                    <a:cubicBezTo>
                      <a:pt x="0" y="6898"/>
                      <a:pt x="6898" y="0"/>
                      <a:pt x="1540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970473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62584" y="229540"/>
              <a:ext cx="17775354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4"/>
                </a:lnSpc>
                <a:defRPr/>
              </a:pP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Головний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бухгалтер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vs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рядовий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бухгалтер</a:t>
              </a:r>
              <a:endParaRPr lang="en-US" sz="2900" b="1" dirty="0">
                <a:solidFill>
                  <a:srgbClr val="F4FFF3"/>
                </a:solidFill>
                <a:latin typeface="DM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03694" y="4882547"/>
            <a:ext cx="4338332" cy="1896282"/>
            <a:chOff x="0" y="0"/>
            <a:chExt cx="5784441" cy="252837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784441" cy="1165636"/>
              <a:chOff x="0" y="0"/>
              <a:chExt cx="1142606" cy="23024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42606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30249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76713"/>
                    </a:lnTo>
                    <a:cubicBezTo>
                      <a:pt x="1142606" y="190912"/>
                      <a:pt x="1136965" y="204529"/>
                      <a:pt x="1126925" y="214569"/>
                    </a:cubicBezTo>
                    <a:cubicBezTo>
                      <a:pt x="1116885" y="224609"/>
                      <a:pt x="1103268" y="230249"/>
                      <a:pt x="1089069" y="230249"/>
                    </a:cubicBezTo>
                    <a:lnTo>
                      <a:pt x="53536" y="230249"/>
                    </a:lnTo>
                    <a:cubicBezTo>
                      <a:pt x="39337" y="230249"/>
                      <a:pt x="25720" y="224609"/>
                      <a:pt x="15680" y="214569"/>
                    </a:cubicBezTo>
                    <a:cubicBezTo>
                      <a:pt x="5640" y="204529"/>
                      <a:pt x="0" y="190912"/>
                      <a:pt x="0" y="176713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142606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54914" y="254024"/>
              <a:ext cx="349662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Бухгалтерія 1С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406763" y="108135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1425732"/>
              <a:ext cx="5784441" cy="1102644"/>
              <a:chOff x="0" y="0"/>
              <a:chExt cx="1142606" cy="2178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42606" cy="217806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17806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64270"/>
                    </a:lnTo>
                    <a:cubicBezTo>
                      <a:pt x="1142606" y="178469"/>
                      <a:pt x="1136965" y="192086"/>
                      <a:pt x="1126925" y="202126"/>
                    </a:cubicBezTo>
                    <a:cubicBezTo>
                      <a:pt x="1116885" y="212166"/>
                      <a:pt x="1103268" y="217806"/>
                      <a:pt x="1089069" y="217806"/>
                    </a:cubicBezTo>
                    <a:lnTo>
                      <a:pt x="53536" y="217806"/>
                    </a:lnTo>
                    <a:cubicBezTo>
                      <a:pt x="39337" y="217806"/>
                      <a:pt x="25720" y="212166"/>
                      <a:pt x="15680" y="202126"/>
                    </a:cubicBezTo>
                    <a:cubicBezTo>
                      <a:pt x="5640" y="192086"/>
                      <a:pt x="0" y="178469"/>
                      <a:pt x="0" y="164270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142606" cy="2559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62712" y="1655272"/>
              <a:ext cx="39919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Стресостійкість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406763" y="1540170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1"/>
                  </a:lnTo>
                  <a:lnTo>
                    <a:pt x="0" y="93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66634" y="4882550"/>
            <a:ext cx="4347916" cy="3964016"/>
            <a:chOff x="0" y="0"/>
            <a:chExt cx="5797220" cy="5285353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797220" cy="1165636"/>
              <a:chOff x="0" y="0"/>
              <a:chExt cx="1145130" cy="23024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254912" y="254024"/>
              <a:ext cx="349662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 dirty="0" err="1">
                  <a:solidFill>
                    <a:srgbClr val="000000"/>
                  </a:solidFill>
                  <a:latin typeface="DM Sans Bold Italics"/>
                </a:rPr>
                <a:t>Бухгалтерія</a:t>
              </a:r>
              <a:r>
                <a:rPr lang="en-US" sz="2500" b="1" dirty="0">
                  <a:solidFill>
                    <a:srgbClr val="000000"/>
                  </a:solidFill>
                  <a:latin typeface="DM Sans Bold Italics"/>
                </a:rPr>
                <a:t> 1С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406763" y="108135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1394236"/>
              <a:ext cx="5797220" cy="1165636"/>
              <a:chOff x="0" y="0"/>
              <a:chExt cx="1145130" cy="23024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262712" y="1648971"/>
              <a:ext cx="4224727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Комунікабельність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406763" y="1502371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2788473"/>
              <a:ext cx="5797220" cy="1165636"/>
              <a:chOff x="0" y="0"/>
              <a:chExt cx="1145130" cy="23024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254912" y="3042491"/>
              <a:ext cx="4224727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Гнучкість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406763" y="2896608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1"/>
                  </a:lnTo>
                  <a:lnTo>
                    <a:pt x="0" y="93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0" y="4182709"/>
              <a:ext cx="5784441" cy="1102644"/>
              <a:chOff x="0" y="0"/>
              <a:chExt cx="1142606" cy="21780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42606" cy="217806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17806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64270"/>
                    </a:lnTo>
                    <a:cubicBezTo>
                      <a:pt x="1142606" y="178469"/>
                      <a:pt x="1136965" y="192086"/>
                      <a:pt x="1126925" y="202126"/>
                    </a:cubicBezTo>
                    <a:cubicBezTo>
                      <a:pt x="1116885" y="212166"/>
                      <a:pt x="1103268" y="217806"/>
                      <a:pt x="1089069" y="217806"/>
                    </a:cubicBezTo>
                    <a:lnTo>
                      <a:pt x="53536" y="217806"/>
                    </a:lnTo>
                    <a:cubicBezTo>
                      <a:pt x="39337" y="217806"/>
                      <a:pt x="25720" y="212166"/>
                      <a:pt x="15680" y="202126"/>
                    </a:cubicBezTo>
                    <a:cubicBezTo>
                      <a:pt x="5640" y="192086"/>
                      <a:pt x="0" y="178469"/>
                      <a:pt x="0" y="164270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142606" cy="2559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1262712" y="4412247"/>
              <a:ext cx="39919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Стресостійкість</a:t>
              </a:r>
            </a:p>
          </p:txBody>
        </p:sp>
        <p:sp>
          <p:nvSpPr>
            <p:cNvPr id="44" name="Freeform 44"/>
            <p:cNvSpPr/>
            <p:nvPr/>
          </p:nvSpPr>
          <p:spPr>
            <a:xfrm>
              <a:off x="406763" y="4297146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8911987" y="5168704"/>
            <a:ext cx="3391710" cy="3391709"/>
          </a:xfrm>
          <a:custGeom>
            <a:avLst/>
            <a:gdLst/>
            <a:ahLst/>
            <a:cxnLst/>
            <a:rect l="l" t="t" r="r" b="b"/>
            <a:pathLst>
              <a:path w="3391709" h="3391709">
                <a:moveTo>
                  <a:pt x="0" y="0"/>
                </a:moveTo>
                <a:lnTo>
                  <a:pt x="3391709" y="0"/>
                </a:lnTo>
                <a:lnTo>
                  <a:pt x="3391709" y="3391709"/>
                </a:lnTo>
                <a:lnTo>
                  <a:pt x="0" y="3391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5752295" y="5143504"/>
            <a:ext cx="3391710" cy="3391709"/>
          </a:xfrm>
          <a:custGeom>
            <a:avLst/>
            <a:gdLst/>
            <a:ahLst/>
            <a:cxnLst/>
            <a:rect l="l" t="t" r="r" b="b"/>
            <a:pathLst>
              <a:path w="3391709" h="3391709">
                <a:moveTo>
                  <a:pt x="0" y="0"/>
                </a:moveTo>
                <a:lnTo>
                  <a:pt x="3391709" y="0"/>
                </a:lnTo>
                <a:lnTo>
                  <a:pt x="3391709" y="3391709"/>
                </a:lnTo>
                <a:lnTo>
                  <a:pt x="0" y="3391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107969" y="2900938"/>
            <a:ext cx="1007207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>
                <a:solidFill>
                  <a:srgbClr val="ED1C24"/>
                </a:solidFill>
                <a:latin typeface="Now Bold"/>
                <a:ea typeface="Now Bold"/>
              </a:rPr>
              <a:t>P.S.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Якщо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нічого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,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то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зараз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виправимо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dirty="0">
                <a:solidFill>
                  <a:srgbClr val="ED1C24"/>
                </a:solidFill>
                <a:latin typeface="Now Bold"/>
                <a:ea typeface="Now Bold"/>
              </a:rPr>
              <a:t>😁 </a:t>
            </a:r>
          </a:p>
        </p:txBody>
      </p:sp>
      <p:grpSp>
        <p:nvGrpSpPr>
          <p:cNvPr id="51" name="Групувати 50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2519" y="565670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31211" y="3169299"/>
            <a:ext cx="14789662" cy="663747"/>
            <a:chOff x="0" y="0"/>
            <a:chExt cx="19719550" cy="88499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9719550" cy="884996"/>
              <a:chOff x="0" y="0"/>
              <a:chExt cx="3897388" cy="1749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897388" cy="174911"/>
              </a:xfrm>
              <a:custGeom>
                <a:avLst/>
                <a:gdLst/>
                <a:ahLst/>
                <a:cxnLst/>
                <a:rect l="l" t="t" r="r" b="b"/>
                <a:pathLst>
                  <a:path w="3897388" h="174911">
                    <a:moveTo>
                      <a:pt x="15704" y="0"/>
                    </a:moveTo>
                    <a:lnTo>
                      <a:pt x="3881684" y="0"/>
                    </a:lnTo>
                    <a:cubicBezTo>
                      <a:pt x="3885849" y="0"/>
                      <a:pt x="3889844" y="1655"/>
                      <a:pt x="3892789" y="4600"/>
                    </a:cubicBezTo>
                    <a:cubicBezTo>
                      <a:pt x="3895734" y="7545"/>
                      <a:pt x="3897388" y="11539"/>
                      <a:pt x="3897388" y="15704"/>
                    </a:cubicBezTo>
                    <a:lnTo>
                      <a:pt x="3897388" y="159207"/>
                    </a:lnTo>
                    <a:cubicBezTo>
                      <a:pt x="3897388" y="167880"/>
                      <a:pt x="3890357" y="174911"/>
                      <a:pt x="3881684" y="174911"/>
                    </a:cubicBezTo>
                    <a:lnTo>
                      <a:pt x="15704" y="174911"/>
                    </a:lnTo>
                    <a:cubicBezTo>
                      <a:pt x="7031" y="174911"/>
                      <a:pt x="0" y="167880"/>
                      <a:pt x="0" y="159207"/>
                    </a:cubicBezTo>
                    <a:lnTo>
                      <a:pt x="0" y="15704"/>
                    </a:lnTo>
                    <a:cubicBezTo>
                      <a:pt x="0" y="7031"/>
                      <a:pt x="7031" y="0"/>
                      <a:pt x="1570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897388" cy="213011"/>
              </a:xfrm>
              <a:prstGeom prst="rect">
                <a:avLst/>
              </a:prstGeom>
            </p:spPr>
            <p:txBody>
              <a:bodyPr lIns="50772" tIns="50772" rIns="50772" bIns="50772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373539" y="64004"/>
              <a:ext cx="19222206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7"/>
                </a:lnSpc>
                <a:defRPr/>
              </a:pPr>
              <a:r>
                <a:rPr lang="en-US" sz="3000" b="1">
                  <a:solidFill>
                    <a:srgbClr val="000000"/>
                  </a:solidFill>
                  <a:latin typeface="DM Sans Bold"/>
                </a:rPr>
                <a:t>Гнучкість та адаптивність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27092" y="4042596"/>
            <a:ext cx="13770280" cy="663747"/>
            <a:chOff x="0" y="0"/>
            <a:chExt cx="3628760" cy="1749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28760" cy="174911"/>
            </a:xfrm>
            <a:custGeom>
              <a:avLst/>
              <a:gdLst/>
              <a:ahLst/>
              <a:cxnLst/>
              <a:rect l="l" t="t" r="r" b="b"/>
              <a:pathLst>
                <a:path w="3628760" h="174911">
                  <a:moveTo>
                    <a:pt x="16867" y="0"/>
                  </a:moveTo>
                  <a:lnTo>
                    <a:pt x="3611893" y="0"/>
                  </a:lnTo>
                  <a:cubicBezTo>
                    <a:pt x="3616366" y="0"/>
                    <a:pt x="3620657" y="1777"/>
                    <a:pt x="3623820" y="4940"/>
                  </a:cubicBezTo>
                  <a:cubicBezTo>
                    <a:pt x="3626983" y="8103"/>
                    <a:pt x="3628760" y="12393"/>
                    <a:pt x="3628760" y="16867"/>
                  </a:cubicBezTo>
                  <a:lnTo>
                    <a:pt x="3628760" y="158045"/>
                  </a:lnTo>
                  <a:cubicBezTo>
                    <a:pt x="3628760" y="167360"/>
                    <a:pt x="3621208" y="174911"/>
                    <a:pt x="3611893" y="174911"/>
                  </a:cubicBezTo>
                  <a:lnTo>
                    <a:pt x="16867" y="174911"/>
                  </a:lnTo>
                  <a:cubicBezTo>
                    <a:pt x="7551" y="174911"/>
                    <a:pt x="0" y="167360"/>
                    <a:pt x="0" y="158045"/>
                  </a:cubicBezTo>
                  <a:lnTo>
                    <a:pt x="0" y="16867"/>
                  </a:lnTo>
                  <a:cubicBezTo>
                    <a:pt x="0" y="7551"/>
                    <a:pt x="7551" y="0"/>
                    <a:pt x="168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28760" cy="213011"/>
            </a:xfrm>
            <a:prstGeom prst="rect">
              <a:avLst/>
            </a:prstGeom>
          </p:spPr>
          <p:txBody>
            <a:bodyPr lIns="50772" tIns="50772" rIns="50772" bIns="50772" rtlCol="0" anchor="ctr"/>
            <a:lstStyle/>
            <a:p>
              <a:pPr algn="ctr">
                <a:lnSpc>
                  <a:spcPts val="308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31208" y="8387121"/>
            <a:ext cx="9613480" cy="663747"/>
            <a:chOff x="0" y="0"/>
            <a:chExt cx="2533355" cy="1749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33355" cy="174911"/>
            </a:xfrm>
            <a:custGeom>
              <a:avLst/>
              <a:gdLst/>
              <a:ahLst/>
              <a:cxnLst/>
              <a:rect l="l" t="t" r="r" b="b"/>
              <a:pathLst>
                <a:path w="2533355" h="174911">
                  <a:moveTo>
                    <a:pt x="24160" y="0"/>
                  </a:moveTo>
                  <a:lnTo>
                    <a:pt x="2509195" y="0"/>
                  </a:lnTo>
                  <a:cubicBezTo>
                    <a:pt x="2522538" y="0"/>
                    <a:pt x="2533355" y="10817"/>
                    <a:pt x="2533355" y="24160"/>
                  </a:cubicBezTo>
                  <a:lnTo>
                    <a:pt x="2533355" y="150752"/>
                  </a:lnTo>
                  <a:cubicBezTo>
                    <a:pt x="2533355" y="164095"/>
                    <a:pt x="2522538" y="174911"/>
                    <a:pt x="2509195" y="174911"/>
                  </a:cubicBezTo>
                  <a:lnTo>
                    <a:pt x="24160" y="174911"/>
                  </a:lnTo>
                  <a:cubicBezTo>
                    <a:pt x="10817" y="174911"/>
                    <a:pt x="0" y="164095"/>
                    <a:pt x="0" y="150752"/>
                  </a:cubicBezTo>
                  <a:lnTo>
                    <a:pt x="0" y="24160"/>
                  </a:lnTo>
                  <a:cubicBezTo>
                    <a:pt x="0" y="10817"/>
                    <a:pt x="10817" y="0"/>
                    <a:pt x="241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533355" cy="213011"/>
            </a:xfrm>
            <a:prstGeom prst="rect">
              <a:avLst/>
            </a:prstGeom>
          </p:spPr>
          <p:txBody>
            <a:bodyPr lIns="50772" tIns="50772" rIns="50772" bIns="50772" rtlCol="0" anchor="ctr"/>
            <a:lstStyle/>
            <a:p>
              <a:pPr algn="ctr">
                <a:lnSpc>
                  <a:spcPts val="308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31208" y="4915893"/>
            <a:ext cx="12875184" cy="663747"/>
            <a:chOff x="0" y="0"/>
            <a:chExt cx="3392883" cy="1749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92883" cy="174911"/>
            </a:xfrm>
            <a:custGeom>
              <a:avLst/>
              <a:gdLst/>
              <a:ahLst/>
              <a:cxnLst/>
              <a:rect l="l" t="t" r="r" b="b"/>
              <a:pathLst>
                <a:path w="3392883" h="174911">
                  <a:moveTo>
                    <a:pt x="18039" y="0"/>
                  </a:moveTo>
                  <a:lnTo>
                    <a:pt x="3374844" y="0"/>
                  </a:lnTo>
                  <a:cubicBezTo>
                    <a:pt x="3384807" y="0"/>
                    <a:pt x="3392883" y="8076"/>
                    <a:pt x="3392883" y="18039"/>
                  </a:cubicBezTo>
                  <a:lnTo>
                    <a:pt x="3392883" y="156872"/>
                  </a:lnTo>
                  <a:cubicBezTo>
                    <a:pt x="3392883" y="166835"/>
                    <a:pt x="3384807" y="174911"/>
                    <a:pt x="3374844" y="174911"/>
                  </a:cubicBezTo>
                  <a:lnTo>
                    <a:pt x="18039" y="174911"/>
                  </a:lnTo>
                  <a:cubicBezTo>
                    <a:pt x="8076" y="174911"/>
                    <a:pt x="0" y="166835"/>
                    <a:pt x="0" y="156872"/>
                  </a:cubicBezTo>
                  <a:lnTo>
                    <a:pt x="0" y="18039"/>
                  </a:lnTo>
                  <a:cubicBezTo>
                    <a:pt x="0" y="8076"/>
                    <a:pt x="8076" y="0"/>
                    <a:pt x="1803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392883" cy="213011"/>
            </a:xfrm>
            <a:prstGeom prst="rect">
              <a:avLst/>
            </a:prstGeom>
          </p:spPr>
          <p:txBody>
            <a:bodyPr lIns="50772" tIns="50772" rIns="50772" bIns="50772" rtlCol="0" anchor="ctr"/>
            <a:lstStyle/>
            <a:p>
              <a:pPr algn="ctr">
                <a:lnSpc>
                  <a:spcPts val="308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31208" y="5789190"/>
            <a:ext cx="12000668" cy="663747"/>
            <a:chOff x="0" y="0"/>
            <a:chExt cx="3162430" cy="17491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62430" cy="174911"/>
            </a:xfrm>
            <a:custGeom>
              <a:avLst/>
              <a:gdLst/>
              <a:ahLst/>
              <a:cxnLst/>
              <a:rect l="l" t="t" r="r" b="b"/>
              <a:pathLst>
                <a:path w="3162430" h="174911">
                  <a:moveTo>
                    <a:pt x="19354" y="0"/>
                  </a:moveTo>
                  <a:lnTo>
                    <a:pt x="3143076" y="0"/>
                  </a:lnTo>
                  <a:cubicBezTo>
                    <a:pt x="3153765" y="0"/>
                    <a:pt x="3162430" y="8665"/>
                    <a:pt x="3162430" y="19354"/>
                  </a:cubicBezTo>
                  <a:lnTo>
                    <a:pt x="3162430" y="155558"/>
                  </a:lnTo>
                  <a:cubicBezTo>
                    <a:pt x="3162430" y="166246"/>
                    <a:pt x="3153765" y="174911"/>
                    <a:pt x="3143076" y="174911"/>
                  </a:cubicBezTo>
                  <a:lnTo>
                    <a:pt x="19354" y="174911"/>
                  </a:lnTo>
                  <a:cubicBezTo>
                    <a:pt x="8665" y="174911"/>
                    <a:pt x="0" y="166246"/>
                    <a:pt x="0" y="155558"/>
                  </a:cubicBezTo>
                  <a:lnTo>
                    <a:pt x="0" y="19354"/>
                  </a:lnTo>
                  <a:cubicBezTo>
                    <a:pt x="0" y="8665"/>
                    <a:pt x="8665" y="0"/>
                    <a:pt x="193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62430" cy="213011"/>
            </a:xfrm>
            <a:prstGeom prst="rect">
              <a:avLst/>
            </a:prstGeom>
          </p:spPr>
          <p:txBody>
            <a:bodyPr lIns="50772" tIns="50772" rIns="50772" bIns="50772" rtlCol="0" anchor="ctr"/>
            <a:lstStyle/>
            <a:p>
              <a:pPr algn="ctr">
                <a:lnSpc>
                  <a:spcPts val="308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31211" y="6681249"/>
            <a:ext cx="11291602" cy="663747"/>
            <a:chOff x="0" y="0"/>
            <a:chExt cx="2975576" cy="17491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975576" cy="174911"/>
            </a:xfrm>
            <a:custGeom>
              <a:avLst/>
              <a:gdLst/>
              <a:ahLst/>
              <a:cxnLst/>
              <a:rect l="l" t="t" r="r" b="b"/>
              <a:pathLst>
                <a:path w="2975576" h="174911">
                  <a:moveTo>
                    <a:pt x="20569" y="0"/>
                  </a:moveTo>
                  <a:lnTo>
                    <a:pt x="2955007" y="0"/>
                  </a:lnTo>
                  <a:cubicBezTo>
                    <a:pt x="2960462" y="0"/>
                    <a:pt x="2965694" y="2167"/>
                    <a:pt x="2969551" y="6025"/>
                  </a:cubicBezTo>
                  <a:cubicBezTo>
                    <a:pt x="2973409" y="9882"/>
                    <a:pt x="2975576" y="15114"/>
                    <a:pt x="2975576" y="20569"/>
                  </a:cubicBezTo>
                  <a:lnTo>
                    <a:pt x="2975576" y="154342"/>
                  </a:lnTo>
                  <a:cubicBezTo>
                    <a:pt x="2975576" y="165702"/>
                    <a:pt x="2966367" y="174911"/>
                    <a:pt x="2955007" y="174911"/>
                  </a:cubicBezTo>
                  <a:lnTo>
                    <a:pt x="20569" y="174911"/>
                  </a:lnTo>
                  <a:cubicBezTo>
                    <a:pt x="9209" y="174911"/>
                    <a:pt x="0" y="165702"/>
                    <a:pt x="0" y="154342"/>
                  </a:cubicBezTo>
                  <a:lnTo>
                    <a:pt x="0" y="20569"/>
                  </a:lnTo>
                  <a:cubicBezTo>
                    <a:pt x="0" y="9209"/>
                    <a:pt x="9209" y="0"/>
                    <a:pt x="205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975576" cy="213011"/>
            </a:xfrm>
            <a:prstGeom prst="rect">
              <a:avLst/>
            </a:prstGeom>
          </p:spPr>
          <p:txBody>
            <a:bodyPr lIns="50772" tIns="50772" rIns="50772" bIns="50772" rtlCol="0" anchor="ctr"/>
            <a:lstStyle/>
            <a:p>
              <a:pPr algn="ctr">
                <a:lnSpc>
                  <a:spcPts val="308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31211" y="7513824"/>
            <a:ext cx="10487994" cy="663747"/>
            <a:chOff x="0" y="0"/>
            <a:chExt cx="2763808" cy="17491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63808" cy="174911"/>
            </a:xfrm>
            <a:custGeom>
              <a:avLst/>
              <a:gdLst/>
              <a:ahLst/>
              <a:cxnLst/>
              <a:rect l="l" t="t" r="r" b="b"/>
              <a:pathLst>
                <a:path w="2763808" h="174911">
                  <a:moveTo>
                    <a:pt x="22145" y="0"/>
                  </a:moveTo>
                  <a:lnTo>
                    <a:pt x="2741663" y="0"/>
                  </a:lnTo>
                  <a:cubicBezTo>
                    <a:pt x="2747536" y="0"/>
                    <a:pt x="2753169" y="2333"/>
                    <a:pt x="2757322" y="6486"/>
                  </a:cubicBezTo>
                  <a:cubicBezTo>
                    <a:pt x="2761475" y="10639"/>
                    <a:pt x="2763808" y="16272"/>
                    <a:pt x="2763808" y="22145"/>
                  </a:cubicBezTo>
                  <a:lnTo>
                    <a:pt x="2763808" y="152766"/>
                  </a:lnTo>
                  <a:cubicBezTo>
                    <a:pt x="2763808" y="158640"/>
                    <a:pt x="2761475" y="164272"/>
                    <a:pt x="2757322" y="168425"/>
                  </a:cubicBezTo>
                  <a:cubicBezTo>
                    <a:pt x="2753169" y="172578"/>
                    <a:pt x="2747536" y="174911"/>
                    <a:pt x="2741663" y="174911"/>
                  </a:cubicBezTo>
                  <a:lnTo>
                    <a:pt x="22145" y="174911"/>
                  </a:lnTo>
                  <a:cubicBezTo>
                    <a:pt x="16272" y="174911"/>
                    <a:pt x="10639" y="172578"/>
                    <a:pt x="6486" y="168425"/>
                  </a:cubicBezTo>
                  <a:cubicBezTo>
                    <a:pt x="2333" y="164272"/>
                    <a:pt x="0" y="158640"/>
                    <a:pt x="0" y="152766"/>
                  </a:cubicBezTo>
                  <a:lnTo>
                    <a:pt x="0" y="22145"/>
                  </a:lnTo>
                  <a:cubicBezTo>
                    <a:pt x="0" y="16272"/>
                    <a:pt x="2333" y="10639"/>
                    <a:pt x="6486" y="6486"/>
                  </a:cubicBezTo>
                  <a:cubicBezTo>
                    <a:pt x="10639" y="2333"/>
                    <a:pt x="16272" y="0"/>
                    <a:pt x="221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763808" cy="213011"/>
            </a:xfrm>
            <a:prstGeom prst="rect">
              <a:avLst/>
            </a:prstGeom>
          </p:spPr>
          <p:txBody>
            <a:bodyPr lIns="50772" tIns="50772" rIns="50772" bIns="50772" rtlCol="0" anchor="ctr"/>
            <a:lstStyle/>
            <a:p>
              <a:pPr algn="ctr">
                <a:lnSpc>
                  <a:spcPts val="308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rot="-118420">
            <a:off x="11317472" y="5831104"/>
            <a:ext cx="5003400" cy="3114617"/>
          </a:xfrm>
          <a:custGeom>
            <a:avLst/>
            <a:gdLst/>
            <a:ahLst/>
            <a:cxnLst/>
            <a:rect l="l" t="t" r="r" b="b"/>
            <a:pathLst>
              <a:path w="5003399" h="3114616">
                <a:moveTo>
                  <a:pt x="0" y="0"/>
                </a:moveTo>
                <a:lnTo>
                  <a:pt x="5003398" y="0"/>
                </a:lnTo>
                <a:lnTo>
                  <a:pt x="5003398" y="3114616"/>
                </a:lnTo>
                <a:lnTo>
                  <a:pt x="0" y="3114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6673370" y="3169300"/>
            <a:ext cx="8624004" cy="5881571"/>
          </a:xfrm>
          <a:custGeom>
            <a:avLst/>
            <a:gdLst/>
            <a:ahLst/>
            <a:cxnLst/>
            <a:rect l="l" t="t" r="r" b="b"/>
            <a:pathLst>
              <a:path w="8624003" h="5881570">
                <a:moveTo>
                  <a:pt x="0" y="0"/>
                </a:moveTo>
                <a:lnTo>
                  <a:pt x="8624002" y="0"/>
                </a:lnTo>
                <a:lnTo>
                  <a:pt x="8624002" y="5881570"/>
                </a:lnTo>
                <a:lnTo>
                  <a:pt x="0" y="5881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522977" y="2161173"/>
            <a:ext cx="1524205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  <a:defRPr/>
            </a:pPr>
            <a:r>
              <a:rPr lang="en-US" sz="5400" u="sng" dirty="0" err="1">
                <a:latin typeface="Arial Black" panose="020B0A04020102020204" pitchFamily="34" charset="0"/>
              </a:rPr>
              <a:t>важливі</a:t>
            </a:r>
            <a:r>
              <a:rPr lang="en-US" sz="5400" u="sng" dirty="0">
                <a:latin typeface="Arial Black" panose="020B0A04020102020204" pitchFamily="34" charset="0"/>
              </a:rPr>
              <a:t> </a:t>
            </a:r>
            <a:r>
              <a:rPr lang="en-US" sz="5400" u="sng" dirty="0" err="1">
                <a:latin typeface="Arial Black" panose="020B0A04020102020204" pitchFamily="34" charset="0"/>
              </a:rPr>
              <a:t>Навички</a:t>
            </a:r>
            <a:r>
              <a:rPr lang="en-US" sz="5400" u="sng" dirty="0">
                <a:latin typeface="Arial Black" panose="020B0A04020102020204" pitchFamily="34" charset="0"/>
              </a:rPr>
              <a:t> </a:t>
            </a:r>
            <a:r>
              <a:rPr lang="en-US" sz="5400" u="sng" dirty="0" err="1">
                <a:latin typeface="Arial Black" panose="020B0A04020102020204" pitchFamily="34" charset="0"/>
              </a:rPr>
              <a:t>для</a:t>
            </a:r>
            <a:r>
              <a:rPr lang="en-US" sz="5400" u="sng" dirty="0">
                <a:latin typeface="Arial Black" panose="020B0A04020102020204" pitchFamily="34" charset="0"/>
              </a:rPr>
              <a:t> </a:t>
            </a:r>
            <a:r>
              <a:rPr lang="en-US" sz="5400" u="sng" dirty="0" err="1">
                <a:latin typeface="Arial Black" panose="020B0A04020102020204" pitchFamily="34" charset="0"/>
              </a:rPr>
              <a:t>підприємців</a:t>
            </a:r>
            <a:endParaRPr lang="en-US" sz="5400" u="sng" dirty="0">
              <a:latin typeface="Arial Black" panose="020B0A040201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807249" y="4071548"/>
            <a:ext cx="1441665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7"/>
              </a:lnSpc>
              <a:defRPr/>
            </a:pP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Лідерство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та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навігація</a:t>
            </a:r>
            <a:endParaRPr lang="en-US" sz="3000" b="1" dirty="0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811367" y="8416075"/>
            <a:ext cx="1441665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7"/>
              </a:lnSpc>
              <a:defRPr/>
            </a:pPr>
            <a:r>
              <a:rPr lang="en-US" sz="3000" b="1">
                <a:solidFill>
                  <a:srgbClr val="000000"/>
                </a:solidFill>
                <a:latin typeface="DM Sans Bold"/>
              </a:rPr>
              <a:t>Нетворкінг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11367" y="4944845"/>
            <a:ext cx="1441665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7"/>
              </a:lnSpc>
              <a:defRPr/>
            </a:pPr>
            <a:r>
              <a:rPr lang="en-US" sz="3000" b="1">
                <a:solidFill>
                  <a:srgbClr val="000000"/>
                </a:solidFill>
                <a:latin typeface="DM Sans Bold"/>
              </a:rPr>
              <a:t>Емоційний інтелект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11367" y="5818144"/>
            <a:ext cx="1441665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7"/>
              </a:lnSpc>
              <a:defRPr/>
            </a:pPr>
            <a:r>
              <a:rPr lang="en-US" sz="3000" b="1">
                <a:solidFill>
                  <a:srgbClr val="000000"/>
                </a:solidFill>
                <a:latin typeface="DM Sans Bold"/>
              </a:rPr>
              <a:t>Дизайн-мислення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811367" y="6710201"/>
            <a:ext cx="1441665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7"/>
              </a:lnSpc>
              <a:defRPr/>
            </a:pPr>
            <a:r>
              <a:rPr lang="en-US" sz="3000" b="1">
                <a:solidFill>
                  <a:srgbClr val="000000"/>
                </a:solidFill>
                <a:latin typeface="DM Sans Bold"/>
              </a:rPr>
              <a:t>Особистий бренд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11367" y="7542776"/>
            <a:ext cx="1441665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7"/>
              </a:lnSpc>
              <a:defRPr/>
            </a:pPr>
            <a:r>
              <a:rPr lang="en-US" sz="3000" b="1">
                <a:solidFill>
                  <a:srgbClr val="000000"/>
                </a:solidFill>
                <a:latin typeface="DM Sans Bold"/>
              </a:rPr>
              <a:t>Діловий етикет</a:t>
            </a:r>
          </a:p>
        </p:txBody>
      </p:sp>
      <p:grpSp>
        <p:nvGrpSpPr>
          <p:cNvPr id="40" name="Групувати 39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2519" y="565670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36051" y="8036624"/>
            <a:ext cx="7508406" cy="1169562"/>
            <a:chOff x="0" y="0"/>
            <a:chExt cx="10011207" cy="1559416"/>
          </a:xfrm>
        </p:grpSpPr>
        <p:sp>
          <p:nvSpPr>
            <p:cNvPr id="9" name="Freeform 9"/>
            <p:cNvSpPr/>
            <p:nvPr/>
          </p:nvSpPr>
          <p:spPr>
            <a:xfrm rot="-5400000">
              <a:off x="8072473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5400000">
              <a:off x="7110365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6148256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7" y="0"/>
                  </a:lnTo>
                  <a:lnTo>
                    <a:pt x="1559417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5400000">
              <a:off x="5186148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-5400000">
              <a:off x="4224040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3262070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-5400000">
              <a:off x="2301152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1340235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-5400000">
              <a:off x="379317" y="-379317"/>
              <a:ext cx="1559416" cy="2318051"/>
            </a:xfrm>
            <a:custGeom>
              <a:avLst/>
              <a:gdLst/>
              <a:ahLst/>
              <a:cxnLst/>
              <a:rect l="l" t="t" r="r" b="b"/>
              <a:pathLst>
                <a:path w="1559416" h="2318051">
                  <a:moveTo>
                    <a:pt x="0" y="0"/>
                  </a:moveTo>
                  <a:lnTo>
                    <a:pt x="1559416" y="0"/>
                  </a:lnTo>
                  <a:lnTo>
                    <a:pt x="1559416" y="2318050"/>
                  </a:lnTo>
                  <a:lnTo>
                    <a:pt x="0" y="231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93244" y="3614443"/>
            <a:ext cx="3834720" cy="5643860"/>
            <a:chOff x="0" y="0"/>
            <a:chExt cx="5112960" cy="752514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112960" cy="7525146"/>
              <a:chOff x="0" y="0"/>
              <a:chExt cx="1032646" cy="151982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32646" cy="1519826"/>
              </a:xfrm>
              <a:custGeom>
                <a:avLst/>
                <a:gdLst/>
                <a:ahLst/>
                <a:cxnLst/>
                <a:rect l="l" t="t" r="r" b="b"/>
                <a:pathLst>
                  <a:path w="1032646" h="1519826">
                    <a:moveTo>
                      <a:pt x="60567" y="0"/>
                    </a:moveTo>
                    <a:lnTo>
                      <a:pt x="972079" y="0"/>
                    </a:lnTo>
                    <a:cubicBezTo>
                      <a:pt x="1005529" y="0"/>
                      <a:pt x="1032646" y="27117"/>
                      <a:pt x="1032646" y="60567"/>
                    </a:cubicBezTo>
                    <a:lnTo>
                      <a:pt x="1032646" y="1459259"/>
                    </a:lnTo>
                    <a:cubicBezTo>
                      <a:pt x="1032646" y="1475322"/>
                      <a:pt x="1026264" y="1490728"/>
                      <a:pt x="1014906" y="1502086"/>
                    </a:cubicBezTo>
                    <a:cubicBezTo>
                      <a:pt x="1003547" y="1513445"/>
                      <a:pt x="988142" y="1519826"/>
                      <a:pt x="972079" y="1519826"/>
                    </a:cubicBezTo>
                    <a:lnTo>
                      <a:pt x="60567" y="1519826"/>
                    </a:lnTo>
                    <a:cubicBezTo>
                      <a:pt x="44504" y="1519826"/>
                      <a:pt x="29098" y="1513445"/>
                      <a:pt x="17740" y="1502086"/>
                    </a:cubicBezTo>
                    <a:cubicBezTo>
                      <a:pt x="6381" y="1490728"/>
                      <a:pt x="0" y="1475322"/>
                      <a:pt x="0" y="1459259"/>
                    </a:cubicBezTo>
                    <a:lnTo>
                      <a:pt x="0" y="60567"/>
                    </a:lnTo>
                    <a:cubicBezTo>
                      <a:pt x="0" y="44504"/>
                      <a:pt x="6381" y="29098"/>
                      <a:pt x="17740" y="17740"/>
                    </a:cubicBezTo>
                    <a:cubicBezTo>
                      <a:pt x="29098" y="6381"/>
                      <a:pt x="44504" y="0"/>
                      <a:pt x="6056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032646" cy="1557926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98934" y="310300"/>
              <a:ext cx="4487301" cy="6904547"/>
              <a:chOff x="0" y="0"/>
              <a:chExt cx="906284" cy="139448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06284" cy="1394486"/>
              </a:xfrm>
              <a:custGeom>
                <a:avLst/>
                <a:gdLst/>
                <a:ahLst/>
                <a:cxnLst/>
                <a:rect l="l" t="t" r="r" b="b"/>
                <a:pathLst>
                  <a:path w="906284" h="1394486">
                    <a:moveTo>
                      <a:pt x="69012" y="0"/>
                    </a:moveTo>
                    <a:lnTo>
                      <a:pt x="837272" y="0"/>
                    </a:lnTo>
                    <a:cubicBezTo>
                      <a:pt x="855575" y="0"/>
                      <a:pt x="873128" y="7271"/>
                      <a:pt x="886071" y="20213"/>
                    </a:cubicBezTo>
                    <a:cubicBezTo>
                      <a:pt x="899013" y="33155"/>
                      <a:pt x="906284" y="50709"/>
                      <a:pt x="906284" y="69012"/>
                    </a:cubicBezTo>
                    <a:lnTo>
                      <a:pt x="906284" y="1325474"/>
                    </a:lnTo>
                    <a:cubicBezTo>
                      <a:pt x="906284" y="1363588"/>
                      <a:pt x="875386" y="1394486"/>
                      <a:pt x="837272" y="1394486"/>
                    </a:cubicBezTo>
                    <a:lnTo>
                      <a:pt x="69012" y="1394486"/>
                    </a:lnTo>
                    <a:cubicBezTo>
                      <a:pt x="30898" y="1394486"/>
                      <a:pt x="0" y="1363588"/>
                      <a:pt x="0" y="1325474"/>
                    </a:cubicBezTo>
                    <a:lnTo>
                      <a:pt x="0" y="69012"/>
                    </a:lnTo>
                    <a:cubicBezTo>
                      <a:pt x="0" y="30898"/>
                      <a:pt x="30898" y="0"/>
                      <a:pt x="69012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906284" cy="1432586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395821" y="1195528"/>
              <a:ext cx="4293531" cy="451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"/>
                </a:rPr>
                <a:t>Передбачає те, що основний продукт продається за заниженою вартістю, а його додаткові частини реалізуються за високою ціною. Своєю назвою ця модель зобов'язана компанії Gillet, відомої тим, що порівняно невисока ціна бритвеного станка компенсується високою ціною нових лез. Таких прикладів — маса, і судячи з терміну життя зарядних пристроїв і навушників до iPhone, компанії Apple теж до вподоби така модель.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09715" y="629440"/>
              <a:ext cx="429353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2"/>
                </a:lnSpc>
                <a:defRPr/>
              </a:pPr>
              <a:r>
                <a:rPr lang="en-US" b="1">
                  <a:solidFill>
                    <a:srgbClr val="ED1C24"/>
                  </a:solidFill>
                  <a:latin typeface="Now Bold"/>
                </a:rPr>
                <a:t>МОДЕЛЬ «БРИТВИ І ЛЕЗА»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197396" y="3614440"/>
            <a:ext cx="3834720" cy="5162253"/>
            <a:chOff x="0" y="0"/>
            <a:chExt cx="5112960" cy="6883004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5112960" cy="6883004"/>
              <a:chOff x="0" y="0"/>
              <a:chExt cx="1032646" cy="139013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32646" cy="1390135"/>
              </a:xfrm>
              <a:custGeom>
                <a:avLst/>
                <a:gdLst/>
                <a:ahLst/>
                <a:cxnLst/>
                <a:rect l="l" t="t" r="r" b="b"/>
                <a:pathLst>
                  <a:path w="1032646" h="1390135">
                    <a:moveTo>
                      <a:pt x="60567" y="0"/>
                    </a:moveTo>
                    <a:lnTo>
                      <a:pt x="972079" y="0"/>
                    </a:lnTo>
                    <a:cubicBezTo>
                      <a:pt x="1005529" y="0"/>
                      <a:pt x="1032646" y="27117"/>
                      <a:pt x="1032646" y="60567"/>
                    </a:cubicBezTo>
                    <a:lnTo>
                      <a:pt x="1032646" y="1329568"/>
                    </a:lnTo>
                    <a:cubicBezTo>
                      <a:pt x="1032646" y="1345631"/>
                      <a:pt x="1026264" y="1361037"/>
                      <a:pt x="1014906" y="1372395"/>
                    </a:cubicBezTo>
                    <a:cubicBezTo>
                      <a:pt x="1003547" y="1383754"/>
                      <a:pt x="988142" y="1390135"/>
                      <a:pt x="972079" y="1390135"/>
                    </a:cubicBezTo>
                    <a:lnTo>
                      <a:pt x="60567" y="1390135"/>
                    </a:lnTo>
                    <a:cubicBezTo>
                      <a:pt x="44504" y="1390135"/>
                      <a:pt x="29098" y="1383754"/>
                      <a:pt x="17740" y="1372395"/>
                    </a:cubicBezTo>
                    <a:cubicBezTo>
                      <a:pt x="6381" y="1361037"/>
                      <a:pt x="0" y="1345631"/>
                      <a:pt x="0" y="1329568"/>
                    </a:cubicBezTo>
                    <a:lnTo>
                      <a:pt x="0" y="60567"/>
                    </a:lnTo>
                    <a:cubicBezTo>
                      <a:pt x="0" y="44504"/>
                      <a:pt x="6381" y="29098"/>
                      <a:pt x="17740" y="17740"/>
                    </a:cubicBezTo>
                    <a:cubicBezTo>
                      <a:pt x="29098" y="6381"/>
                      <a:pt x="44504" y="0"/>
                      <a:pt x="6056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032646" cy="1428235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8934" y="283821"/>
              <a:ext cx="4487301" cy="6315363"/>
              <a:chOff x="0" y="0"/>
              <a:chExt cx="906284" cy="127549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06284" cy="1275490"/>
              </a:xfrm>
              <a:custGeom>
                <a:avLst/>
                <a:gdLst/>
                <a:ahLst/>
                <a:cxnLst/>
                <a:rect l="l" t="t" r="r" b="b"/>
                <a:pathLst>
                  <a:path w="906284" h="1275490">
                    <a:moveTo>
                      <a:pt x="69012" y="0"/>
                    </a:moveTo>
                    <a:lnTo>
                      <a:pt x="837272" y="0"/>
                    </a:lnTo>
                    <a:cubicBezTo>
                      <a:pt x="855575" y="0"/>
                      <a:pt x="873128" y="7271"/>
                      <a:pt x="886071" y="20213"/>
                    </a:cubicBezTo>
                    <a:cubicBezTo>
                      <a:pt x="899013" y="33155"/>
                      <a:pt x="906284" y="50709"/>
                      <a:pt x="906284" y="69012"/>
                    </a:cubicBezTo>
                    <a:lnTo>
                      <a:pt x="906284" y="1206479"/>
                    </a:lnTo>
                    <a:cubicBezTo>
                      <a:pt x="906284" y="1244593"/>
                      <a:pt x="875386" y="1275490"/>
                      <a:pt x="837272" y="1275490"/>
                    </a:cubicBezTo>
                    <a:lnTo>
                      <a:pt x="69012" y="1275490"/>
                    </a:lnTo>
                    <a:cubicBezTo>
                      <a:pt x="50709" y="1275490"/>
                      <a:pt x="33155" y="1268220"/>
                      <a:pt x="20213" y="1255277"/>
                    </a:cubicBezTo>
                    <a:cubicBezTo>
                      <a:pt x="7271" y="1242335"/>
                      <a:pt x="0" y="1224782"/>
                      <a:pt x="0" y="1206479"/>
                    </a:cubicBezTo>
                    <a:lnTo>
                      <a:pt x="0" y="69012"/>
                    </a:lnTo>
                    <a:cubicBezTo>
                      <a:pt x="0" y="30898"/>
                      <a:pt x="30898" y="0"/>
                      <a:pt x="69012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906284" cy="1313590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395821" y="1195528"/>
              <a:ext cx="4293531" cy="451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"/>
                </a:rPr>
                <a:t>Передбачає купівлю ліцензії </a:t>
              </a:r>
            </a:p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"/>
                </a:rPr>
                <a:t>на успішну бізнес-модель у її власників. Це дає можливість досягти великої кількості продажів за рахунок готових логістичних, маркетингових </a:t>
              </a:r>
            </a:p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"/>
                </a:rPr>
                <a:t>та фінансових рішень. Найвідоміший приклад франчайзингового бізнесу — мережа ресторанів швидкого харчування McDonald's; в Україні найвідомішим прикладом такої моделі є </a:t>
              </a:r>
            </a:p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"/>
                </a:rPr>
                <a:t>Нова Пошта.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09715" y="629440"/>
              <a:ext cx="429353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2"/>
                </a:lnSpc>
                <a:defRPr/>
              </a:pPr>
              <a:r>
                <a:rPr lang="en-US" b="1">
                  <a:solidFill>
                    <a:srgbClr val="ED1C24"/>
                  </a:solidFill>
                  <a:latin typeface="Now Bold"/>
                </a:rPr>
                <a:t>МОДЕЛЬ ФРАНЧАЙЗИНГУ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209736" y="3614442"/>
            <a:ext cx="3834720" cy="3984993"/>
            <a:chOff x="0" y="0"/>
            <a:chExt cx="5112960" cy="531332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5112960" cy="5313324"/>
              <a:chOff x="0" y="0"/>
              <a:chExt cx="1032646" cy="1073112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032646" cy="1073112"/>
              </a:xfrm>
              <a:custGeom>
                <a:avLst/>
                <a:gdLst/>
                <a:ahLst/>
                <a:cxnLst/>
                <a:rect l="l" t="t" r="r" b="b"/>
                <a:pathLst>
                  <a:path w="1032646" h="1073112">
                    <a:moveTo>
                      <a:pt x="60567" y="0"/>
                    </a:moveTo>
                    <a:lnTo>
                      <a:pt x="972079" y="0"/>
                    </a:lnTo>
                    <a:cubicBezTo>
                      <a:pt x="1005529" y="0"/>
                      <a:pt x="1032646" y="27117"/>
                      <a:pt x="1032646" y="60567"/>
                    </a:cubicBezTo>
                    <a:lnTo>
                      <a:pt x="1032646" y="1012545"/>
                    </a:lnTo>
                    <a:cubicBezTo>
                      <a:pt x="1032646" y="1028609"/>
                      <a:pt x="1026264" y="1044014"/>
                      <a:pt x="1014906" y="1055373"/>
                    </a:cubicBezTo>
                    <a:cubicBezTo>
                      <a:pt x="1003547" y="1066731"/>
                      <a:pt x="988142" y="1073112"/>
                      <a:pt x="972079" y="1073112"/>
                    </a:cubicBezTo>
                    <a:lnTo>
                      <a:pt x="60567" y="1073112"/>
                    </a:lnTo>
                    <a:cubicBezTo>
                      <a:pt x="44504" y="1073112"/>
                      <a:pt x="29098" y="1066731"/>
                      <a:pt x="17740" y="1055373"/>
                    </a:cubicBezTo>
                    <a:cubicBezTo>
                      <a:pt x="6381" y="1044014"/>
                      <a:pt x="0" y="1028609"/>
                      <a:pt x="0" y="1012545"/>
                    </a:cubicBezTo>
                    <a:lnTo>
                      <a:pt x="0" y="60567"/>
                    </a:lnTo>
                    <a:cubicBezTo>
                      <a:pt x="0" y="44504"/>
                      <a:pt x="6381" y="29098"/>
                      <a:pt x="17740" y="17740"/>
                    </a:cubicBezTo>
                    <a:cubicBezTo>
                      <a:pt x="29098" y="6381"/>
                      <a:pt x="44504" y="0"/>
                      <a:pt x="6056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032646" cy="1111212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98934" y="219095"/>
              <a:ext cx="4487301" cy="4875134"/>
              <a:chOff x="0" y="0"/>
              <a:chExt cx="906284" cy="98461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906284" cy="984613"/>
              </a:xfrm>
              <a:custGeom>
                <a:avLst/>
                <a:gdLst/>
                <a:ahLst/>
                <a:cxnLst/>
                <a:rect l="l" t="t" r="r" b="b"/>
                <a:pathLst>
                  <a:path w="906284" h="984613">
                    <a:moveTo>
                      <a:pt x="69012" y="0"/>
                    </a:moveTo>
                    <a:lnTo>
                      <a:pt x="837272" y="0"/>
                    </a:lnTo>
                    <a:cubicBezTo>
                      <a:pt x="855575" y="0"/>
                      <a:pt x="873128" y="7271"/>
                      <a:pt x="886071" y="20213"/>
                    </a:cubicBezTo>
                    <a:cubicBezTo>
                      <a:pt x="899013" y="33155"/>
                      <a:pt x="906284" y="50709"/>
                      <a:pt x="906284" y="69012"/>
                    </a:cubicBezTo>
                    <a:lnTo>
                      <a:pt x="906284" y="915601"/>
                    </a:lnTo>
                    <a:cubicBezTo>
                      <a:pt x="906284" y="953715"/>
                      <a:pt x="875386" y="984613"/>
                      <a:pt x="837272" y="984613"/>
                    </a:cubicBezTo>
                    <a:lnTo>
                      <a:pt x="69012" y="984613"/>
                    </a:lnTo>
                    <a:cubicBezTo>
                      <a:pt x="50709" y="984613"/>
                      <a:pt x="33155" y="977342"/>
                      <a:pt x="20213" y="964400"/>
                    </a:cubicBezTo>
                    <a:cubicBezTo>
                      <a:pt x="7271" y="951457"/>
                      <a:pt x="0" y="933904"/>
                      <a:pt x="0" y="915601"/>
                    </a:cubicBezTo>
                    <a:lnTo>
                      <a:pt x="0" y="69012"/>
                    </a:lnTo>
                    <a:cubicBezTo>
                      <a:pt x="0" y="30898"/>
                      <a:pt x="30898" y="0"/>
                      <a:pt x="69012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906284" cy="1022713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395821" y="1195528"/>
              <a:ext cx="4293531" cy="3385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"/>
                </a:rPr>
                <a:t>Передбачає, що компанія надає клієнтам цілий пакет послуг, які окремо стоять набагато дорожче, а на пошук і контроль підрядників витрачається сила-силенна зусиль. Чим більше проблем знімає така компанія з плечей клієнтів і чим якісніші її послуги, тим вище ціна сервісу.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409715" y="629440"/>
              <a:ext cx="429353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2"/>
                </a:lnSpc>
                <a:defRPr/>
              </a:pPr>
              <a:r>
                <a:rPr lang="en-US" b="1">
                  <a:solidFill>
                    <a:srgbClr val="ED1C24"/>
                  </a:solidFill>
                  <a:latin typeface="Now Bold"/>
                </a:rPr>
                <a:t>МОДЕЛЬ ЄДИНОГО ВІКНА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203566" y="3614441"/>
            <a:ext cx="3834720" cy="4279308"/>
            <a:chOff x="0" y="0"/>
            <a:chExt cx="5112960" cy="5705744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5112960" cy="5705744"/>
              <a:chOff x="0" y="0"/>
              <a:chExt cx="1032646" cy="115236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032646" cy="1152368"/>
              </a:xfrm>
              <a:custGeom>
                <a:avLst/>
                <a:gdLst/>
                <a:ahLst/>
                <a:cxnLst/>
                <a:rect l="l" t="t" r="r" b="b"/>
                <a:pathLst>
                  <a:path w="1032646" h="1152368">
                    <a:moveTo>
                      <a:pt x="60567" y="0"/>
                    </a:moveTo>
                    <a:lnTo>
                      <a:pt x="972079" y="0"/>
                    </a:lnTo>
                    <a:cubicBezTo>
                      <a:pt x="1005529" y="0"/>
                      <a:pt x="1032646" y="27117"/>
                      <a:pt x="1032646" y="60567"/>
                    </a:cubicBezTo>
                    <a:lnTo>
                      <a:pt x="1032646" y="1091801"/>
                    </a:lnTo>
                    <a:cubicBezTo>
                      <a:pt x="1032646" y="1107864"/>
                      <a:pt x="1026264" y="1123270"/>
                      <a:pt x="1014906" y="1134628"/>
                    </a:cubicBezTo>
                    <a:cubicBezTo>
                      <a:pt x="1003547" y="1145987"/>
                      <a:pt x="988142" y="1152368"/>
                      <a:pt x="972079" y="1152368"/>
                    </a:cubicBezTo>
                    <a:lnTo>
                      <a:pt x="60567" y="1152368"/>
                    </a:lnTo>
                    <a:cubicBezTo>
                      <a:pt x="44504" y="1152368"/>
                      <a:pt x="29098" y="1145987"/>
                      <a:pt x="17740" y="1134628"/>
                    </a:cubicBezTo>
                    <a:cubicBezTo>
                      <a:pt x="6381" y="1123270"/>
                      <a:pt x="0" y="1107864"/>
                      <a:pt x="0" y="1091801"/>
                    </a:cubicBezTo>
                    <a:lnTo>
                      <a:pt x="0" y="60567"/>
                    </a:lnTo>
                    <a:cubicBezTo>
                      <a:pt x="0" y="44504"/>
                      <a:pt x="6381" y="29098"/>
                      <a:pt x="17740" y="17740"/>
                    </a:cubicBezTo>
                    <a:cubicBezTo>
                      <a:pt x="29098" y="6381"/>
                      <a:pt x="44504" y="0"/>
                      <a:pt x="6056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1032646" cy="1190468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98934" y="235277"/>
              <a:ext cx="4487301" cy="5235191"/>
              <a:chOff x="0" y="0"/>
              <a:chExt cx="906284" cy="1057332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906284" cy="1057332"/>
              </a:xfrm>
              <a:custGeom>
                <a:avLst/>
                <a:gdLst/>
                <a:ahLst/>
                <a:cxnLst/>
                <a:rect l="l" t="t" r="r" b="b"/>
                <a:pathLst>
                  <a:path w="906284" h="1057332">
                    <a:moveTo>
                      <a:pt x="69012" y="0"/>
                    </a:moveTo>
                    <a:lnTo>
                      <a:pt x="837272" y="0"/>
                    </a:lnTo>
                    <a:cubicBezTo>
                      <a:pt x="855575" y="0"/>
                      <a:pt x="873128" y="7271"/>
                      <a:pt x="886071" y="20213"/>
                    </a:cubicBezTo>
                    <a:cubicBezTo>
                      <a:pt x="899013" y="33155"/>
                      <a:pt x="906284" y="50709"/>
                      <a:pt x="906284" y="69012"/>
                    </a:cubicBezTo>
                    <a:lnTo>
                      <a:pt x="906284" y="988320"/>
                    </a:lnTo>
                    <a:cubicBezTo>
                      <a:pt x="906284" y="1026435"/>
                      <a:pt x="875386" y="1057332"/>
                      <a:pt x="837272" y="1057332"/>
                    </a:cubicBezTo>
                    <a:lnTo>
                      <a:pt x="69012" y="1057332"/>
                    </a:lnTo>
                    <a:cubicBezTo>
                      <a:pt x="50709" y="1057332"/>
                      <a:pt x="33155" y="1050061"/>
                      <a:pt x="20213" y="1037119"/>
                    </a:cubicBezTo>
                    <a:cubicBezTo>
                      <a:pt x="7271" y="1024177"/>
                      <a:pt x="0" y="1006623"/>
                      <a:pt x="0" y="988320"/>
                    </a:cubicBezTo>
                    <a:lnTo>
                      <a:pt x="0" y="69012"/>
                    </a:lnTo>
                    <a:cubicBezTo>
                      <a:pt x="0" y="30898"/>
                      <a:pt x="30898" y="0"/>
                      <a:pt x="69012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38100"/>
                <a:ext cx="906284" cy="1095432"/>
              </a:xfrm>
              <a:prstGeom prst="rect">
                <a:avLst/>
              </a:prstGeom>
            </p:spPr>
            <p:txBody>
              <a:bodyPr lIns="49684" tIns="49684" rIns="49684" bIns="49684" rtlCol="0" anchor="ctr"/>
              <a:lstStyle/>
              <a:p>
                <a:pPr algn="ctr">
                  <a:lnSpc>
                    <a:spcPts val="308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388872" y="1105188"/>
              <a:ext cx="4293531" cy="3385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"/>
                </a:rPr>
                <a:t>Передбачає, що компанія здає в прокат необхідну іншим підприємствам техніку, приміщення тощо. Класичним прикладом можуть служити девелоперські компанії і агенства нерухомості, однак все більшого поширення набувають сервіси з оренди кавоварок, оргтехніки і будь-яких недешевих речей.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402768" y="539100"/>
              <a:ext cx="429353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2"/>
                </a:lnSpc>
                <a:defRPr/>
              </a:pPr>
              <a:r>
                <a:rPr lang="en-US" b="1">
                  <a:solidFill>
                    <a:srgbClr val="ED1C24"/>
                  </a:solidFill>
                  <a:latin typeface="Now Bold"/>
                </a:rPr>
                <a:t>МОДЕЛЬ ОРЕНДОДАВЦІВ</a:t>
              </a: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527095" y="2192871"/>
            <a:ext cx="15242054" cy="716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4"/>
              </a:lnSpc>
              <a:spcBef>
                <a:spcPct val="0"/>
              </a:spcBef>
              <a:defRPr/>
            </a:pPr>
            <a:r>
              <a:rPr lang="en-US" sz="4400" dirty="0">
                <a:latin typeface="Arial Black" panose="020B0A04020102020204" pitchFamily="34" charset="0"/>
              </a:rPr>
              <a:t>НАЙПОШИРЕНІШІ ВАРІАНТИ БІЗНЕС-МОДЕЛЕЙ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778991" y="2841335"/>
            <a:ext cx="14738258" cy="59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9"/>
              </a:lnSpc>
              <a:defRPr/>
            </a:pPr>
            <a:r>
              <a:rPr lang="en-US" sz="32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Приклади</a:t>
            </a:r>
            <a:r>
              <a:rPr lang="en-US" sz="32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компаній</a:t>
            </a:r>
            <a:r>
              <a:rPr lang="en-US" sz="3200" dirty="0">
                <a:solidFill>
                  <a:srgbClr val="FF2929"/>
                </a:solidFill>
                <a:latin typeface="Arial Black" panose="020B0A04020102020204" pitchFamily="34" charset="0"/>
              </a:rPr>
              <a:t>, </a:t>
            </a:r>
            <a:r>
              <a:rPr lang="en-US" sz="3200" dirty="0" err="1">
                <a:solidFill>
                  <a:srgbClr val="FF2929"/>
                </a:solidFill>
                <a:latin typeface="Arial Black" panose="020B0A04020102020204" pitchFamily="34" charset="0"/>
              </a:rPr>
              <a:t>які</a:t>
            </a:r>
            <a:r>
              <a:rPr lang="en-US" sz="3200" dirty="0">
                <a:solidFill>
                  <a:srgbClr val="FF2929"/>
                </a:solidFill>
                <a:latin typeface="Arial Black" panose="020B0A04020102020204" pitchFamily="34" charset="0"/>
              </a:rPr>
              <a:t> з </a:t>
            </a:r>
            <a:r>
              <a:rPr lang="en-US" sz="32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НИМи</a:t>
            </a:r>
            <a:r>
              <a:rPr lang="en-US" sz="32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працюють</a:t>
            </a:r>
            <a:endParaRPr lang="en-US" sz="3200" dirty="0">
              <a:solidFill>
                <a:srgbClr val="FF2929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6" name="Групувати 55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9513" y="2362093"/>
            <a:ext cx="15638678" cy="7147265"/>
            <a:chOff x="0" y="0"/>
            <a:chExt cx="4118829" cy="18824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18829" cy="1882407"/>
            </a:xfrm>
            <a:custGeom>
              <a:avLst/>
              <a:gdLst/>
              <a:ahLst/>
              <a:cxnLst/>
              <a:rect l="l" t="t" r="r" b="b"/>
              <a:pathLst>
                <a:path w="4118829" h="1882407">
                  <a:moveTo>
                    <a:pt x="14851" y="0"/>
                  </a:moveTo>
                  <a:lnTo>
                    <a:pt x="4103977" y="0"/>
                  </a:lnTo>
                  <a:cubicBezTo>
                    <a:pt x="4112180" y="0"/>
                    <a:pt x="4118829" y="6649"/>
                    <a:pt x="4118829" y="14851"/>
                  </a:cubicBezTo>
                  <a:lnTo>
                    <a:pt x="4118829" y="1867556"/>
                  </a:lnTo>
                  <a:cubicBezTo>
                    <a:pt x="4118829" y="1875758"/>
                    <a:pt x="4112180" y="1882407"/>
                    <a:pt x="4103977" y="1882407"/>
                  </a:cubicBezTo>
                  <a:lnTo>
                    <a:pt x="14851" y="1882407"/>
                  </a:lnTo>
                  <a:cubicBezTo>
                    <a:pt x="6649" y="1882407"/>
                    <a:pt x="0" y="1875758"/>
                    <a:pt x="0" y="1867556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18829" cy="1920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0131" y="2505532"/>
            <a:ext cx="14977634" cy="6578219"/>
            <a:chOff x="0" y="38100"/>
            <a:chExt cx="19970176" cy="8770958"/>
          </a:xfrm>
        </p:grpSpPr>
        <p:grpSp>
          <p:nvGrpSpPr>
            <p:cNvPr id="12" name="Group 12"/>
            <p:cNvGrpSpPr/>
            <p:nvPr/>
          </p:nvGrpSpPr>
          <p:grpSpPr>
            <a:xfrm>
              <a:off x="10219163" y="7940034"/>
              <a:ext cx="4978209" cy="869024"/>
              <a:chOff x="0" y="0"/>
              <a:chExt cx="1317995" cy="23007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17995" cy="230076"/>
              </a:xfrm>
              <a:custGeom>
                <a:avLst/>
                <a:gdLst/>
                <a:ahLst/>
                <a:cxnLst/>
                <a:rect l="l" t="t" r="r" b="b"/>
                <a:pathLst>
                  <a:path w="1317995" h="230076">
                    <a:moveTo>
                      <a:pt x="0" y="0"/>
                    </a:moveTo>
                    <a:lnTo>
                      <a:pt x="1317995" y="0"/>
                    </a:lnTo>
                    <a:lnTo>
                      <a:pt x="1317995" y="230076"/>
                    </a:lnTo>
                    <a:lnTo>
                      <a:pt x="0" y="230076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317995" cy="277701"/>
              </a:xfrm>
              <a:prstGeom prst="rect">
                <a:avLst/>
              </a:prstGeom>
            </p:spPr>
            <p:txBody>
              <a:bodyPr lIns="37902" tIns="37902" rIns="37902" bIns="37902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394594" y="38100"/>
              <a:ext cx="11141140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  <a:spcBef>
                  <a:spcPct val="0"/>
                </a:spcBef>
                <a:defRPr/>
              </a:pPr>
              <a:r>
                <a:rPr lang="en-US" sz="3900" b="1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БІЗНЕС-МОДЕЛЬ КАНВАС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434574"/>
              <a:ext cx="8175583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СТРУКТУРА ВИТРАТ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540642" y="4596762"/>
              <a:ext cx="3680922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КЛЮЧОВІ РЕСУРСИ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76015" y="7912827"/>
              <a:ext cx="3966669" cy="87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43"/>
                </a:lnSpc>
                <a:defRPr/>
              </a:pPr>
              <a:r>
                <a:rPr lang="en-US" sz="1200" b="1">
                  <a:solidFill>
                    <a:srgbClr val="000000"/>
                  </a:solidFill>
                  <a:latin typeface="DM Sans Bold Italics"/>
                </a:rPr>
                <a:t>Від торгівлі на ринку у місті Бердянськ отримано  27 000 грн., </a:t>
              </a:r>
            </a:p>
            <a:p>
              <a:pPr>
                <a:lnSpc>
                  <a:spcPts val="1743"/>
                </a:lnSpc>
                <a:defRPr/>
              </a:pPr>
              <a:r>
                <a:rPr lang="en-US" sz="1200" b="1">
                  <a:solidFill>
                    <a:srgbClr val="000000"/>
                  </a:solidFill>
                  <a:latin typeface="DM Sans Bold Italics"/>
                </a:rPr>
                <a:t>що складає 30% від загального доходу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15197372" y="7940034"/>
              <a:ext cx="4772803" cy="869024"/>
              <a:chOff x="0" y="0"/>
              <a:chExt cx="1263613" cy="23007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63613" cy="230076"/>
              </a:xfrm>
              <a:custGeom>
                <a:avLst/>
                <a:gdLst/>
                <a:ahLst/>
                <a:cxnLst/>
                <a:rect l="l" t="t" r="r" b="b"/>
                <a:pathLst>
                  <a:path w="1263613" h="230076">
                    <a:moveTo>
                      <a:pt x="0" y="0"/>
                    </a:moveTo>
                    <a:lnTo>
                      <a:pt x="1263613" y="0"/>
                    </a:lnTo>
                    <a:lnTo>
                      <a:pt x="1263613" y="230076"/>
                    </a:lnTo>
                    <a:lnTo>
                      <a:pt x="0" y="230076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1263613" cy="277701"/>
              </a:xfrm>
              <a:prstGeom prst="rect">
                <a:avLst/>
              </a:prstGeom>
            </p:spPr>
            <p:txBody>
              <a:bodyPr lIns="37902" tIns="37902" rIns="37902" bIns="37902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6003507" y="7912827"/>
              <a:ext cx="3966669" cy="87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43"/>
                </a:lnSpc>
                <a:defRPr/>
              </a:pPr>
              <a:r>
                <a:rPr lang="en-US" sz="1200" b="1">
                  <a:solidFill>
                    <a:srgbClr val="000000"/>
                  </a:solidFill>
                  <a:latin typeface="DM Sans Bold Italics"/>
                </a:rPr>
                <a:t>Від трейдера (закупівельника) отримано 63 000 грн., що складає 70% від загального доходу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4296589" y="7960618"/>
              <a:ext cx="1519219" cy="827856"/>
            </a:xfrm>
            <a:custGeom>
              <a:avLst/>
              <a:gdLst/>
              <a:ahLst/>
              <a:cxnLst/>
              <a:rect l="l" t="t" r="r" b="b"/>
              <a:pathLst>
                <a:path w="1519219" h="827856">
                  <a:moveTo>
                    <a:pt x="0" y="0"/>
                  </a:moveTo>
                  <a:lnTo>
                    <a:pt x="1519220" y="0"/>
                  </a:lnTo>
                  <a:lnTo>
                    <a:pt x="1519220" y="827856"/>
                  </a:lnTo>
                  <a:lnTo>
                    <a:pt x="0" y="82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68364" y="7434574"/>
              <a:ext cx="7272474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ПОТОКИ НАДХОДЖЕННЯ ДОХОДІВ</a:t>
              </a:r>
            </a:p>
          </p:txBody>
        </p:sp>
      </p:grpSp>
      <p:sp>
        <p:nvSpPr>
          <p:cNvPr id="25" name="AutoShape 25"/>
          <p:cNvSpPr/>
          <p:nvPr/>
        </p:nvSpPr>
        <p:spPr>
          <a:xfrm flipV="1">
            <a:off x="1530560" y="3204029"/>
            <a:ext cx="15207832" cy="0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1530560" y="3204029"/>
            <a:ext cx="0" cy="6054272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1549610" y="7976684"/>
            <a:ext cx="15207832" cy="0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AutoShape 28"/>
          <p:cNvSpPr/>
          <p:nvPr/>
        </p:nvSpPr>
        <p:spPr>
          <a:xfrm flipH="1" flipV="1">
            <a:off x="4127834" y="3204030"/>
            <a:ext cx="30768" cy="4753605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AutoShape 29"/>
          <p:cNvSpPr/>
          <p:nvPr/>
        </p:nvSpPr>
        <p:spPr>
          <a:xfrm flipV="1">
            <a:off x="7155226" y="3204030"/>
            <a:ext cx="33124" cy="4753605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AutoShape 30"/>
          <p:cNvSpPr/>
          <p:nvPr/>
        </p:nvSpPr>
        <p:spPr>
          <a:xfrm flipV="1">
            <a:off x="10651784" y="3204030"/>
            <a:ext cx="0" cy="4753605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AutoShape 31"/>
          <p:cNvSpPr/>
          <p:nvPr/>
        </p:nvSpPr>
        <p:spPr>
          <a:xfrm flipV="1">
            <a:off x="14126842" y="3204030"/>
            <a:ext cx="0" cy="4753605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10651787" y="6257667"/>
            <a:ext cx="3475058" cy="0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AutoShape 33"/>
          <p:cNvSpPr/>
          <p:nvPr/>
        </p:nvSpPr>
        <p:spPr>
          <a:xfrm>
            <a:off x="4158602" y="5876900"/>
            <a:ext cx="3010752" cy="0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AutoShape 34"/>
          <p:cNvSpPr/>
          <p:nvPr/>
        </p:nvSpPr>
        <p:spPr>
          <a:xfrm>
            <a:off x="16757440" y="3204029"/>
            <a:ext cx="0" cy="6054272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AutoShape 35"/>
          <p:cNvSpPr/>
          <p:nvPr/>
        </p:nvSpPr>
        <p:spPr>
          <a:xfrm>
            <a:off x="1494110" y="9239250"/>
            <a:ext cx="15207832" cy="0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AutoShape 36"/>
          <p:cNvSpPr/>
          <p:nvPr/>
        </p:nvSpPr>
        <p:spPr>
          <a:xfrm flipV="1">
            <a:off x="9144003" y="7957636"/>
            <a:ext cx="9526" cy="1281617"/>
          </a:xfrm>
          <a:prstGeom prst="line">
            <a:avLst/>
          </a:prstGeom>
          <a:ln w="38100" cap="flat">
            <a:solidFill>
              <a:srgbClr val="F4FFF3"/>
            </a:soli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1598244" y="3299382"/>
            <a:ext cx="2461908" cy="4188003"/>
            <a:chOff x="0" y="-38100"/>
            <a:chExt cx="3282543" cy="5584004"/>
          </a:xfrm>
        </p:grpSpPr>
        <p:grpSp>
          <p:nvGrpSpPr>
            <p:cNvPr id="38" name="Group 38"/>
            <p:cNvGrpSpPr/>
            <p:nvPr/>
          </p:nvGrpSpPr>
          <p:grpSpPr>
            <a:xfrm>
              <a:off x="95846" y="1468987"/>
              <a:ext cx="3134193" cy="2526796"/>
              <a:chOff x="0" y="0"/>
              <a:chExt cx="619100" cy="49912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619100" cy="499120"/>
              </a:xfrm>
              <a:custGeom>
                <a:avLst/>
                <a:gdLst/>
                <a:ahLst/>
                <a:cxnLst/>
                <a:rect l="l" t="t" r="r" b="b"/>
                <a:pathLst>
                  <a:path w="619100" h="499120">
                    <a:moveTo>
                      <a:pt x="0" y="0"/>
                    </a:moveTo>
                    <a:lnTo>
                      <a:pt x="619100" y="0"/>
                    </a:lnTo>
                    <a:lnTo>
                      <a:pt x="619100" y="499120"/>
                    </a:lnTo>
                    <a:lnTo>
                      <a:pt x="0" y="499120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38100"/>
                <a:ext cx="619100" cy="5372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313709" y="1426420"/>
              <a:ext cx="2746775" cy="128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80"/>
                </a:lnSpc>
                <a:defRPr/>
              </a:pPr>
              <a:r>
                <a:rPr lang="en-US" b="1">
                  <a:solidFill>
                    <a:srgbClr val="000000"/>
                  </a:solidFill>
                  <a:latin typeface="DM Sans Bold Italics"/>
                </a:rPr>
                <a:t>Агромаркет — продавець добрив і ЗЗР</a:t>
              </a:r>
            </a:p>
          </p:txBody>
        </p:sp>
        <p:sp>
          <p:nvSpPr>
            <p:cNvPr id="42" name="Freeform 42"/>
            <p:cNvSpPr/>
            <p:nvPr/>
          </p:nvSpPr>
          <p:spPr>
            <a:xfrm>
              <a:off x="1512905" y="2240049"/>
              <a:ext cx="1717133" cy="1831934"/>
            </a:xfrm>
            <a:custGeom>
              <a:avLst/>
              <a:gdLst/>
              <a:ahLst/>
              <a:cxnLst/>
              <a:rect l="l" t="t" r="r" b="b"/>
              <a:pathLst>
                <a:path w="1717133" h="1831934">
                  <a:moveTo>
                    <a:pt x="0" y="0"/>
                  </a:moveTo>
                  <a:lnTo>
                    <a:pt x="1717134" y="0"/>
                  </a:lnTo>
                  <a:lnTo>
                    <a:pt x="1717134" y="1831934"/>
                  </a:lnTo>
                  <a:lnTo>
                    <a:pt x="0" y="183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43"/>
            <p:cNvSpPr/>
            <p:nvPr/>
          </p:nvSpPr>
          <p:spPr>
            <a:xfrm>
              <a:off x="829517" y="2781512"/>
              <a:ext cx="1138177" cy="1214271"/>
            </a:xfrm>
            <a:custGeom>
              <a:avLst/>
              <a:gdLst/>
              <a:ahLst/>
              <a:cxnLst/>
              <a:rect l="l" t="t" r="r" b="b"/>
              <a:pathLst>
                <a:path w="1138177" h="1214271">
                  <a:moveTo>
                    <a:pt x="0" y="0"/>
                  </a:moveTo>
                  <a:lnTo>
                    <a:pt x="1138177" y="0"/>
                  </a:lnTo>
                  <a:lnTo>
                    <a:pt x="1138177" y="1214271"/>
                  </a:lnTo>
                  <a:lnTo>
                    <a:pt x="0" y="121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44"/>
            <p:cNvSpPr/>
            <p:nvPr/>
          </p:nvSpPr>
          <p:spPr>
            <a:xfrm>
              <a:off x="240770" y="3120845"/>
              <a:ext cx="787142" cy="839767"/>
            </a:xfrm>
            <a:custGeom>
              <a:avLst/>
              <a:gdLst/>
              <a:ahLst/>
              <a:cxnLst/>
              <a:rect l="l" t="t" r="r" b="b"/>
              <a:pathLst>
                <a:path w="787142" h="839767">
                  <a:moveTo>
                    <a:pt x="0" y="0"/>
                  </a:moveTo>
                  <a:lnTo>
                    <a:pt x="787141" y="0"/>
                  </a:lnTo>
                  <a:lnTo>
                    <a:pt x="787141" y="839768"/>
                  </a:lnTo>
                  <a:lnTo>
                    <a:pt x="0" y="839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120000" y="4313283"/>
              <a:ext cx="3134193" cy="1232621"/>
              <a:chOff x="0" y="0"/>
              <a:chExt cx="619100" cy="243481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19100" cy="243481"/>
              </a:xfrm>
              <a:custGeom>
                <a:avLst/>
                <a:gdLst/>
                <a:ahLst/>
                <a:cxnLst/>
                <a:rect l="l" t="t" r="r" b="b"/>
                <a:pathLst>
                  <a:path w="619100" h="243481">
                    <a:moveTo>
                      <a:pt x="0" y="0"/>
                    </a:moveTo>
                    <a:lnTo>
                      <a:pt x="619100" y="0"/>
                    </a:lnTo>
                    <a:lnTo>
                      <a:pt x="619100" y="243481"/>
                    </a:lnTo>
                    <a:lnTo>
                      <a:pt x="0" y="24348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619100" cy="28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337864" y="4276996"/>
              <a:ext cx="2746775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000000"/>
                  </a:solidFill>
                  <a:latin typeface="DM Sans Bold Italics"/>
                </a:rPr>
                <a:t>Доставка</a:t>
              </a:r>
            </a:p>
          </p:txBody>
        </p:sp>
        <p:sp>
          <p:nvSpPr>
            <p:cNvPr id="49" name="Freeform 49"/>
            <p:cNvSpPr/>
            <p:nvPr/>
          </p:nvSpPr>
          <p:spPr>
            <a:xfrm>
              <a:off x="264924" y="4608687"/>
              <a:ext cx="2381192" cy="937216"/>
            </a:xfrm>
            <a:custGeom>
              <a:avLst/>
              <a:gdLst/>
              <a:ahLst/>
              <a:cxnLst/>
              <a:rect l="l" t="t" r="r" b="b"/>
              <a:pathLst>
                <a:path w="2381192" h="937216">
                  <a:moveTo>
                    <a:pt x="0" y="0"/>
                  </a:moveTo>
                  <a:lnTo>
                    <a:pt x="2381192" y="0"/>
                  </a:lnTo>
                  <a:lnTo>
                    <a:pt x="2381192" y="937217"/>
                  </a:lnTo>
                  <a:lnTo>
                    <a:pt x="0" y="937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0" name="Group 50"/>
            <p:cNvGrpSpPr/>
            <p:nvPr/>
          </p:nvGrpSpPr>
          <p:grpSpPr>
            <a:xfrm>
              <a:off x="95846" y="441960"/>
              <a:ext cx="3134193" cy="727317"/>
              <a:chOff x="0" y="0"/>
              <a:chExt cx="619100" cy="143668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19100" cy="143668"/>
              </a:xfrm>
              <a:custGeom>
                <a:avLst/>
                <a:gdLst/>
                <a:ahLst/>
                <a:cxnLst/>
                <a:rect l="l" t="t" r="r" b="b"/>
                <a:pathLst>
                  <a:path w="619100" h="143668">
                    <a:moveTo>
                      <a:pt x="0" y="0"/>
                    </a:moveTo>
                    <a:lnTo>
                      <a:pt x="619100" y="0"/>
                    </a:lnTo>
                    <a:lnTo>
                      <a:pt x="619100" y="143668"/>
                    </a:lnTo>
                    <a:lnTo>
                      <a:pt x="0" y="143668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47625"/>
                <a:ext cx="619100" cy="191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313709" y="404696"/>
              <a:ext cx="2746775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Ольга — закупаємо добрива разом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282543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КЛЮЧОВІ ПАРТНЕРИ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4225276" y="3299382"/>
            <a:ext cx="2869156" cy="2475779"/>
            <a:chOff x="0" y="-38100"/>
            <a:chExt cx="3825540" cy="3301037"/>
          </a:xfrm>
        </p:grpSpPr>
        <p:grpSp>
          <p:nvGrpSpPr>
            <p:cNvPr id="56" name="Group 56"/>
            <p:cNvGrpSpPr/>
            <p:nvPr/>
          </p:nvGrpSpPr>
          <p:grpSpPr>
            <a:xfrm>
              <a:off x="101600" y="441960"/>
              <a:ext cx="3665300" cy="727317"/>
              <a:chOff x="0" y="0"/>
              <a:chExt cx="724010" cy="14366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724010" cy="143668"/>
              </a:xfrm>
              <a:custGeom>
                <a:avLst/>
                <a:gdLst/>
                <a:ahLst/>
                <a:cxnLst/>
                <a:rect l="l" t="t" r="r" b="b"/>
                <a:pathLst>
                  <a:path w="724010" h="143668">
                    <a:moveTo>
                      <a:pt x="0" y="0"/>
                    </a:moveTo>
                    <a:lnTo>
                      <a:pt x="724010" y="0"/>
                    </a:lnTo>
                    <a:lnTo>
                      <a:pt x="724010" y="143668"/>
                    </a:lnTo>
                    <a:lnTo>
                      <a:pt x="0" y="143668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47625"/>
                <a:ext cx="724010" cy="191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356381" y="404696"/>
              <a:ext cx="321223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Вирощування малини сорту ХХ</a:t>
              </a:r>
            </a:p>
          </p:txBody>
        </p:sp>
        <p:grpSp>
          <p:nvGrpSpPr>
            <p:cNvPr id="60" name="Group 60"/>
            <p:cNvGrpSpPr/>
            <p:nvPr/>
          </p:nvGrpSpPr>
          <p:grpSpPr>
            <a:xfrm>
              <a:off x="101600" y="1248020"/>
              <a:ext cx="3665300" cy="377362"/>
              <a:chOff x="0" y="0"/>
              <a:chExt cx="724010" cy="74541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724010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724010" h="74541">
                    <a:moveTo>
                      <a:pt x="0" y="0"/>
                    </a:moveTo>
                    <a:lnTo>
                      <a:pt x="724010" y="0"/>
                    </a:lnTo>
                    <a:lnTo>
                      <a:pt x="724010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47625"/>
                <a:ext cx="724010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405800" y="1200398"/>
              <a:ext cx="3212231" cy="393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Упаковка</a:t>
              </a:r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101600" y="1701582"/>
              <a:ext cx="3665300" cy="1561355"/>
              <a:chOff x="0" y="0"/>
              <a:chExt cx="724010" cy="308416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24010" cy="308416"/>
              </a:xfrm>
              <a:custGeom>
                <a:avLst/>
                <a:gdLst/>
                <a:ahLst/>
                <a:cxnLst/>
                <a:rect l="l" t="t" r="r" b="b"/>
                <a:pathLst>
                  <a:path w="724010" h="308416">
                    <a:moveTo>
                      <a:pt x="0" y="0"/>
                    </a:moveTo>
                    <a:lnTo>
                      <a:pt x="724010" y="0"/>
                    </a:lnTo>
                    <a:lnTo>
                      <a:pt x="724010" y="308416"/>
                    </a:lnTo>
                    <a:lnTo>
                      <a:pt x="0" y="308416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724010" cy="356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356381" y="1681899"/>
              <a:ext cx="1508589" cy="1573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Збут трейдеру </a:t>
              </a:r>
            </a:p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і на свіжий ринок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3825540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КЛЮЧОВІ ВИДИ ДІЯЛЬНОСТІ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7255024" y="3299382"/>
            <a:ext cx="3301512" cy="4593525"/>
            <a:chOff x="0" y="-38100"/>
            <a:chExt cx="4402014" cy="6124700"/>
          </a:xfrm>
        </p:grpSpPr>
        <p:grpSp>
          <p:nvGrpSpPr>
            <p:cNvPr id="70" name="Group 70"/>
            <p:cNvGrpSpPr/>
            <p:nvPr/>
          </p:nvGrpSpPr>
          <p:grpSpPr>
            <a:xfrm>
              <a:off x="152400" y="3954853"/>
              <a:ext cx="4156488" cy="377362"/>
              <a:chOff x="0" y="0"/>
              <a:chExt cx="821035" cy="74541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21035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821035" h="74541">
                    <a:moveTo>
                      <a:pt x="0" y="0"/>
                    </a:moveTo>
                    <a:lnTo>
                      <a:pt x="821035" y="0"/>
                    </a:lnTo>
                    <a:lnTo>
                      <a:pt x="821035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821035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3" name="TextBox 73"/>
            <p:cNvSpPr txBox="1"/>
            <p:nvPr/>
          </p:nvSpPr>
          <p:spPr>
            <a:xfrm>
              <a:off x="497368" y="3907228"/>
              <a:ext cx="3642702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Упаковка 500г</a:t>
              </a:r>
            </a:p>
          </p:txBody>
        </p:sp>
        <p:grpSp>
          <p:nvGrpSpPr>
            <p:cNvPr id="74" name="Group 74"/>
            <p:cNvGrpSpPr/>
            <p:nvPr/>
          </p:nvGrpSpPr>
          <p:grpSpPr>
            <a:xfrm>
              <a:off x="152400" y="4408414"/>
              <a:ext cx="4156488" cy="377362"/>
              <a:chOff x="0" y="0"/>
              <a:chExt cx="821035" cy="74541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21035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821035" h="74541">
                    <a:moveTo>
                      <a:pt x="0" y="0"/>
                    </a:moveTo>
                    <a:lnTo>
                      <a:pt x="821035" y="0"/>
                    </a:lnTo>
                    <a:lnTo>
                      <a:pt x="821035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47625"/>
                <a:ext cx="821035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497368" y="4360792"/>
              <a:ext cx="3642702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Велика ягода</a:t>
              </a:r>
            </a:p>
          </p:txBody>
        </p:sp>
        <p:grpSp>
          <p:nvGrpSpPr>
            <p:cNvPr id="78" name="Group 78"/>
            <p:cNvGrpSpPr/>
            <p:nvPr/>
          </p:nvGrpSpPr>
          <p:grpSpPr>
            <a:xfrm>
              <a:off x="152400" y="4861976"/>
              <a:ext cx="4156488" cy="377362"/>
              <a:chOff x="0" y="0"/>
              <a:chExt cx="821035" cy="74541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21035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821035" h="74541">
                    <a:moveTo>
                      <a:pt x="0" y="0"/>
                    </a:moveTo>
                    <a:lnTo>
                      <a:pt x="821035" y="0"/>
                    </a:lnTo>
                    <a:lnTo>
                      <a:pt x="821035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-47625"/>
                <a:ext cx="821035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497368" y="4814352"/>
              <a:ext cx="3642702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Тривала лежкість</a:t>
              </a:r>
            </a:p>
          </p:txBody>
        </p:sp>
        <p:grpSp>
          <p:nvGrpSpPr>
            <p:cNvPr id="82" name="Group 82"/>
            <p:cNvGrpSpPr/>
            <p:nvPr/>
          </p:nvGrpSpPr>
          <p:grpSpPr>
            <a:xfrm>
              <a:off x="152400" y="5315538"/>
              <a:ext cx="4156488" cy="771062"/>
              <a:chOff x="0" y="0"/>
              <a:chExt cx="821035" cy="152308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21035" cy="152308"/>
              </a:xfrm>
              <a:custGeom>
                <a:avLst/>
                <a:gdLst/>
                <a:ahLst/>
                <a:cxnLst/>
                <a:rect l="l" t="t" r="r" b="b"/>
                <a:pathLst>
                  <a:path w="821035" h="152308">
                    <a:moveTo>
                      <a:pt x="0" y="0"/>
                    </a:moveTo>
                    <a:lnTo>
                      <a:pt x="821035" y="0"/>
                    </a:lnTo>
                    <a:lnTo>
                      <a:pt x="821035" y="152308"/>
                    </a:lnTo>
                    <a:lnTo>
                      <a:pt x="0" y="152308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47625"/>
                <a:ext cx="821035" cy="1999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497368" y="5267916"/>
              <a:ext cx="3642702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Не тече при транспортуванні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38100"/>
              <a:ext cx="4402014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ЦІННІСНА ПРОПОЗИЦІЯ</a:t>
              </a:r>
            </a:p>
          </p:txBody>
        </p:sp>
        <p:grpSp>
          <p:nvGrpSpPr>
            <p:cNvPr id="87" name="Group 87"/>
            <p:cNvGrpSpPr/>
            <p:nvPr/>
          </p:nvGrpSpPr>
          <p:grpSpPr>
            <a:xfrm>
              <a:off x="152400" y="441960"/>
              <a:ext cx="4156488" cy="2840893"/>
              <a:chOff x="0" y="0"/>
              <a:chExt cx="821035" cy="561164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21035" cy="561164"/>
              </a:xfrm>
              <a:custGeom>
                <a:avLst/>
                <a:gdLst/>
                <a:ahLst/>
                <a:cxnLst/>
                <a:rect l="l" t="t" r="r" b="b"/>
                <a:pathLst>
                  <a:path w="821035" h="561164">
                    <a:moveTo>
                      <a:pt x="0" y="0"/>
                    </a:moveTo>
                    <a:lnTo>
                      <a:pt x="821035" y="0"/>
                    </a:lnTo>
                    <a:lnTo>
                      <a:pt x="821035" y="561164"/>
                    </a:lnTo>
                    <a:lnTo>
                      <a:pt x="0" y="561164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-47625"/>
                <a:ext cx="821035" cy="608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0" name="Freeform 90"/>
            <p:cNvSpPr/>
            <p:nvPr/>
          </p:nvSpPr>
          <p:spPr>
            <a:xfrm>
              <a:off x="381000" y="351322"/>
              <a:ext cx="2651160" cy="2756404"/>
            </a:xfrm>
            <a:custGeom>
              <a:avLst/>
              <a:gdLst/>
              <a:ahLst/>
              <a:cxnLst/>
              <a:rect l="l" t="t" r="r" b="b"/>
              <a:pathLst>
                <a:path w="2651160" h="2756404">
                  <a:moveTo>
                    <a:pt x="0" y="0"/>
                  </a:moveTo>
                  <a:lnTo>
                    <a:pt x="2651160" y="0"/>
                  </a:lnTo>
                  <a:lnTo>
                    <a:pt x="2651160" y="2756404"/>
                  </a:lnTo>
                  <a:lnTo>
                    <a:pt x="0" y="2756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Freeform 91"/>
            <p:cNvSpPr/>
            <p:nvPr/>
          </p:nvSpPr>
          <p:spPr>
            <a:xfrm>
              <a:off x="3324260" y="737191"/>
              <a:ext cx="682494" cy="672457"/>
            </a:xfrm>
            <a:custGeom>
              <a:avLst/>
              <a:gdLst/>
              <a:ahLst/>
              <a:cxnLst/>
              <a:rect l="l" t="t" r="r" b="b"/>
              <a:pathLst>
                <a:path w="682494" h="672457">
                  <a:moveTo>
                    <a:pt x="0" y="0"/>
                  </a:moveTo>
                  <a:lnTo>
                    <a:pt x="682494" y="0"/>
                  </a:lnTo>
                  <a:lnTo>
                    <a:pt x="682494" y="672458"/>
                  </a:lnTo>
                  <a:lnTo>
                    <a:pt x="0" y="672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226" t="-113227" r="-184406" b="-134518"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Freeform 92"/>
            <p:cNvSpPr/>
            <p:nvPr/>
          </p:nvSpPr>
          <p:spPr>
            <a:xfrm>
              <a:off x="3298860" y="1436701"/>
              <a:ext cx="716922" cy="633559"/>
            </a:xfrm>
            <a:custGeom>
              <a:avLst/>
              <a:gdLst/>
              <a:ahLst/>
              <a:cxnLst/>
              <a:rect l="l" t="t" r="r" b="b"/>
              <a:pathLst>
                <a:path w="716922" h="633559">
                  <a:moveTo>
                    <a:pt x="0" y="0"/>
                  </a:moveTo>
                  <a:lnTo>
                    <a:pt x="716922" y="0"/>
                  </a:lnTo>
                  <a:lnTo>
                    <a:pt x="716922" y="633559"/>
                  </a:lnTo>
                  <a:lnTo>
                    <a:pt x="0" y="633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1483" t="-98967" r="-39434" b="-107598"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2531335" y="2656032"/>
              <a:ext cx="1402709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2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500г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152400" y="3438924"/>
              <a:ext cx="4156486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Свіжа малина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0708937" y="3299383"/>
            <a:ext cx="3398330" cy="2895656"/>
            <a:chOff x="0" y="-38100"/>
            <a:chExt cx="4531107" cy="3860875"/>
          </a:xfrm>
        </p:grpSpPr>
        <p:grpSp>
          <p:nvGrpSpPr>
            <p:cNvPr id="96" name="Group 96"/>
            <p:cNvGrpSpPr/>
            <p:nvPr/>
          </p:nvGrpSpPr>
          <p:grpSpPr>
            <a:xfrm>
              <a:off x="72185" y="864191"/>
              <a:ext cx="4271613" cy="1164762"/>
              <a:chOff x="0" y="0"/>
              <a:chExt cx="843775" cy="230076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43775" cy="230076"/>
              </a:xfrm>
              <a:custGeom>
                <a:avLst/>
                <a:gdLst/>
                <a:ahLst/>
                <a:cxnLst/>
                <a:rect l="l" t="t" r="r" b="b"/>
                <a:pathLst>
                  <a:path w="843775" h="230076">
                    <a:moveTo>
                      <a:pt x="0" y="0"/>
                    </a:moveTo>
                    <a:lnTo>
                      <a:pt x="843775" y="0"/>
                    </a:lnTo>
                    <a:lnTo>
                      <a:pt x="843775" y="230076"/>
                    </a:lnTo>
                    <a:lnTo>
                      <a:pt x="0" y="230076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47625"/>
                <a:ext cx="843775" cy="2777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426707" y="816564"/>
              <a:ext cx="3743598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Стабільні замовлення по суботах і вівторках протягом сезону</a:t>
              </a:r>
            </a:p>
          </p:txBody>
        </p:sp>
        <p:grpSp>
          <p:nvGrpSpPr>
            <p:cNvPr id="100" name="Group 100"/>
            <p:cNvGrpSpPr/>
            <p:nvPr/>
          </p:nvGrpSpPr>
          <p:grpSpPr>
            <a:xfrm>
              <a:off x="72185" y="2118091"/>
              <a:ext cx="4271613" cy="771062"/>
              <a:chOff x="0" y="0"/>
              <a:chExt cx="843775" cy="152308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843775" cy="152308"/>
              </a:xfrm>
              <a:custGeom>
                <a:avLst/>
                <a:gdLst/>
                <a:ahLst/>
                <a:cxnLst/>
                <a:rect l="l" t="t" r="r" b="b"/>
                <a:pathLst>
                  <a:path w="843775" h="152308">
                    <a:moveTo>
                      <a:pt x="0" y="0"/>
                    </a:moveTo>
                    <a:lnTo>
                      <a:pt x="843775" y="0"/>
                    </a:lnTo>
                    <a:lnTo>
                      <a:pt x="843775" y="152308"/>
                    </a:lnTo>
                    <a:lnTo>
                      <a:pt x="0" y="152308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0" y="-47625"/>
                <a:ext cx="843775" cy="1999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3" name="TextBox 103"/>
            <p:cNvSpPr txBox="1"/>
            <p:nvPr/>
          </p:nvSpPr>
          <p:spPr>
            <a:xfrm>
              <a:off x="426707" y="2070467"/>
              <a:ext cx="3743598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Оплата раз на тиждень безготівкою</a:t>
              </a:r>
            </a:p>
          </p:txBody>
        </p:sp>
        <p:grpSp>
          <p:nvGrpSpPr>
            <p:cNvPr id="104" name="Group 104"/>
            <p:cNvGrpSpPr/>
            <p:nvPr/>
          </p:nvGrpSpPr>
          <p:grpSpPr>
            <a:xfrm>
              <a:off x="72185" y="3445413"/>
              <a:ext cx="4271613" cy="377362"/>
              <a:chOff x="0" y="0"/>
              <a:chExt cx="843775" cy="74541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843775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843775" h="74541">
                    <a:moveTo>
                      <a:pt x="0" y="0"/>
                    </a:moveTo>
                    <a:lnTo>
                      <a:pt x="843775" y="0"/>
                    </a:lnTo>
                    <a:lnTo>
                      <a:pt x="843775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47625"/>
                <a:ext cx="843775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TextBox 107"/>
            <p:cNvSpPr txBox="1"/>
            <p:nvPr/>
          </p:nvSpPr>
          <p:spPr>
            <a:xfrm>
              <a:off x="426707" y="3397791"/>
              <a:ext cx="3743598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Постійне місце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0" y="-38100"/>
              <a:ext cx="4531107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ВЗАЄМОВІДНОСИНИ З КЛІЄНТОМ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187309" y="396828"/>
              <a:ext cx="4156488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ED1C24"/>
                  </a:solidFill>
                  <a:latin typeface="DM Sans Bold"/>
                </a:rPr>
                <a:t>Трейдер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187309" y="2978055"/>
              <a:ext cx="4156488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ED1C24"/>
                  </a:solidFill>
                  <a:latin typeface="DM Sans Bold"/>
                </a:rPr>
                <a:t>Ринок</a:t>
              </a: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10744286" y="6634268"/>
            <a:ext cx="3222496" cy="578297"/>
            <a:chOff x="0" y="0"/>
            <a:chExt cx="848723" cy="152308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848723" cy="152308"/>
            </a:xfrm>
            <a:custGeom>
              <a:avLst/>
              <a:gdLst/>
              <a:ahLst/>
              <a:cxnLst/>
              <a:rect l="l" t="t" r="r" b="b"/>
              <a:pathLst>
                <a:path w="848723" h="152308">
                  <a:moveTo>
                    <a:pt x="0" y="0"/>
                  </a:moveTo>
                  <a:lnTo>
                    <a:pt x="848723" y="0"/>
                  </a:lnTo>
                  <a:lnTo>
                    <a:pt x="848723" y="152308"/>
                  </a:lnTo>
                  <a:lnTo>
                    <a:pt x="0" y="152308"/>
                  </a:lnTo>
                  <a:close/>
                </a:path>
              </a:pathLst>
            </a:custGeom>
            <a:solidFill>
              <a:srgbClr val="F4FFF3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0" y="-47625"/>
              <a:ext cx="848723" cy="199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1011741" y="6586643"/>
            <a:ext cx="282416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6"/>
              </a:lnSpc>
              <a:defRPr/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Відкритий ринок </a:t>
            </a:r>
          </a:p>
          <a:p>
            <a:pPr>
              <a:lnSpc>
                <a:spcPts val="2336"/>
              </a:lnSpc>
              <a:defRPr/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в місті Бердянськ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10744286" y="7595758"/>
            <a:ext cx="3222496" cy="283022"/>
            <a:chOff x="0" y="0"/>
            <a:chExt cx="848723" cy="74541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848723" cy="74541"/>
            </a:xfrm>
            <a:custGeom>
              <a:avLst/>
              <a:gdLst/>
              <a:ahLst/>
              <a:cxnLst/>
              <a:rect l="l" t="t" r="r" b="b"/>
              <a:pathLst>
                <a:path w="848723" h="74541">
                  <a:moveTo>
                    <a:pt x="0" y="0"/>
                  </a:moveTo>
                  <a:lnTo>
                    <a:pt x="848723" y="0"/>
                  </a:lnTo>
                  <a:lnTo>
                    <a:pt x="848723" y="74541"/>
                  </a:lnTo>
                  <a:lnTo>
                    <a:pt x="0" y="74541"/>
                  </a:lnTo>
                  <a:close/>
                </a:path>
              </a:pathLst>
            </a:custGeom>
            <a:solidFill>
              <a:srgbClr val="F4FFF3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TextBox 117"/>
            <p:cNvSpPr txBox="1"/>
            <p:nvPr/>
          </p:nvSpPr>
          <p:spPr>
            <a:xfrm>
              <a:off x="0" y="-47625"/>
              <a:ext cx="848723" cy="122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8" name="TextBox 118"/>
          <p:cNvSpPr txBox="1"/>
          <p:nvPr/>
        </p:nvSpPr>
        <p:spPr>
          <a:xfrm>
            <a:off x="11011741" y="7567182"/>
            <a:ext cx="2824162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6"/>
              </a:lnSpc>
              <a:defRPr/>
            </a:pPr>
            <a:r>
              <a:rPr lang="en-US" sz="1600">
                <a:solidFill>
                  <a:srgbClr val="000000"/>
                </a:solidFill>
                <a:latin typeface="DM Sans Bold Italics"/>
              </a:rPr>
              <a:t>Фейсбук</a:t>
            </a:r>
          </a:p>
        </p:txBody>
      </p:sp>
      <p:grpSp>
        <p:nvGrpSpPr>
          <p:cNvPr id="119" name="Group 119"/>
          <p:cNvGrpSpPr/>
          <p:nvPr/>
        </p:nvGrpSpPr>
        <p:grpSpPr>
          <a:xfrm>
            <a:off x="10744286" y="7265111"/>
            <a:ext cx="3222496" cy="283022"/>
            <a:chOff x="0" y="0"/>
            <a:chExt cx="848723" cy="74541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848723" cy="74541"/>
            </a:xfrm>
            <a:custGeom>
              <a:avLst/>
              <a:gdLst/>
              <a:ahLst/>
              <a:cxnLst/>
              <a:rect l="l" t="t" r="r" b="b"/>
              <a:pathLst>
                <a:path w="848723" h="74541">
                  <a:moveTo>
                    <a:pt x="0" y="0"/>
                  </a:moveTo>
                  <a:lnTo>
                    <a:pt x="848723" y="0"/>
                  </a:lnTo>
                  <a:lnTo>
                    <a:pt x="848723" y="74541"/>
                  </a:lnTo>
                  <a:lnTo>
                    <a:pt x="0" y="74541"/>
                  </a:lnTo>
                  <a:close/>
                </a:path>
              </a:pathLst>
            </a:custGeom>
            <a:solidFill>
              <a:srgbClr val="F4FFF3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-47625"/>
              <a:ext cx="848723" cy="122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2" name="TextBox 122"/>
          <p:cNvSpPr txBox="1"/>
          <p:nvPr/>
        </p:nvSpPr>
        <p:spPr>
          <a:xfrm>
            <a:off x="11011741" y="7217484"/>
            <a:ext cx="2824162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6"/>
              </a:lnSpc>
              <a:defRPr/>
            </a:pPr>
            <a:r>
              <a:rPr lang="en-US" sz="1600">
                <a:solidFill>
                  <a:srgbClr val="000000"/>
                </a:solidFill>
                <a:latin typeface="DM Sans Bold Italics"/>
              </a:rPr>
              <a:t>Трейдер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0744286" y="6305292"/>
            <a:ext cx="329656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9"/>
              </a:lnSpc>
              <a:defRPr/>
            </a:pPr>
            <a:r>
              <a:rPr lang="en-US" sz="1400" b="1" dirty="0">
                <a:solidFill>
                  <a:srgbClr val="F4FFF3"/>
                </a:solidFill>
                <a:latin typeface="DM Sans Bold"/>
              </a:rPr>
              <a:t>КАНАЛИ</a:t>
            </a:r>
            <a:r>
              <a:rPr lang="en-US" sz="1400" dirty="0">
                <a:solidFill>
                  <a:srgbClr val="F4FFF3"/>
                </a:solidFill>
                <a:latin typeface="DM Sans Bold"/>
              </a:rPr>
              <a:t> ЗБУТУ</a:t>
            </a:r>
          </a:p>
        </p:txBody>
      </p:sp>
      <p:sp>
        <p:nvSpPr>
          <p:cNvPr id="124" name="Freeform 124"/>
          <p:cNvSpPr/>
          <p:nvPr/>
        </p:nvSpPr>
        <p:spPr>
          <a:xfrm>
            <a:off x="13233061" y="7332710"/>
            <a:ext cx="526094" cy="526094"/>
          </a:xfrm>
          <a:custGeom>
            <a:avLst/>
            <a:gdLst/>
            <a:ahLst/>
            <a:cxnLst/>
            <a:rect l="l" t="t" r="r" b="b"/>
            <a:pathLst>
              <a:path w="526093" h="526093">
                <a:moveTo>
                  <a:pt x="0" y="0"/>
                </a:moveTo>
                <a:lnTo>
                  <a:pt x="526093" y="0"/>
                </a:lnTo>
                <a:lnTo>
                  <a:pt x="526093" y="526093"/>
                </a:lnTo>
                <a:lnTo>
                  <a:pt x="0" y="5260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Freeform 125"/>
          <p:cNvSpPr/>
          <p:nvPr/>
        </p:nvSpPr>
        <p:spPr>
          <a:xfrm>
            <a:off x="13198683" y="6594061"/>
            <a:ext cx="594850" cy="594851"/>
          </a:xfrm>
          <a:custGeom>
            <a:avLst/>
            <a:gdLst/>
            <a:ahLst/>
            <a:cxnLst/>
            <a:rect l="l" t="t" r="r" b="b"/>
            <a:pathLst>
              <a:path w="594850" h="594850">
                <a:moveTo>
                  <a:pt x="0" y="0"/>
                </a:moveTo>
                <a:lnTo>
                  <a:pt x="594851" y="0"/>
                </a:lnTo>
                <a:lnTo>
                  <a:pt x="594851" y="594850"/>
                </a:lnTo>
                <a:lnTo>
                  <a:pt x="0" y="594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6" name="Group 126"/>
          <p:cNvGrpSpPr/>
          <p:nvPr/>
        </p:nvGrpSpPr>
        <p:grpSpPr>
          <a:xfrm>
            <a:off x="14183995" y="3299381"/>
            <a:ext cx="2482818" cy="4231560"/>
            <a:chOff x="0" y="-38100"/>
            <a:chExt cx="3310423" cy="5642080"/>
          </a:xfrm>
        </p:grpSpPr>
        <p:grpSp>
          <p:nvGrpSpPr>
            <p:cNvPr id="127" name="Group 127"/>
            <p:cNvGrpSpPr/>
            <p:nvPr/>
          </p:nvGrpSpPr>
          <p:grpSpPr>
            <a:xfrm>
              <a:off x="38100" y="452320"/>
              <a:ext cx="3221523" cy="377362"/>
              <a:chOff x="0" y="0"/>
              <a:chExt cx="636350" cy="74541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636350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636350" h="74541">
                    <a:moveTo>
                      <a:pt x="0" y="0"/>
                    </a:moveTo>
                    <a:lnTo>
                      <a:pt x="636350" y="0"/>
                    </a:lnTo>
                    <a:lnTo>
                      <a:pt x="636350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47625"/>
                <a:ext cx="636350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0" name="TextBox 130"/>
            <p:cNvSpPr txBox="1"/>
            <p:nvPr/>
          </p:nvSpPr>
          <p:spPr>
            <a:xfrm>
              <a:off x="305469" y="404696"/>
              <a:ext cx="282331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Трейдер</a:t>
              </a:r>
            </a:p>
          </p:txBody>
        </p:sp>
        <p:grpSp>
          <p:nvGrpSpPr>
            <p:cNvPr id="131" name="Group 131"/>
            <p:cNvGrpSpPr/>
            <p:nvPr/>
          </p:nvGrpSpPr>
          <p:grpSpPr>
            <a:xfrm>
              <a:off x="63500" y="1052741"/>
              <a:ext cx="3221523" cy="377362"/>
              <a:chOff x="0" y="0"/>
              <a:chExt cx="636350" cy="74541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636350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636350" h="74541">
                    <a:moveTo>
                      <a:pt x="0" y="0"/>
                    </a:moveTo>
                    <a:lnTo>
                      <a:pt x="636350" y="0"/>
                    </a:lnTo>
                    <a:lnTo>
                      <a:pt x="636350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0" y="-47625"/>
                <a:ext cx="636350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4" name="TextBox 134"/>
            <p:cNvSpPr txBox="1"/>
            <p:nvPr/>
          </p:nvSpPr>
          <p:spPr>
            <a:xfrm>
              <a:off x="330869" y="1005116"/>
              <a:ext cx="282331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Ринок</a:t>
              </a:r>
            </a:p>
          </p:txBody>
        </p:sp>
        <p:grpSp>
          <p:nvGrpSpPr>
            <p:cNvPr id="135" name="Group 135"/>
            <p:cNvGrpSpPr/>
            <p:nvPr/>
          </p:nvGrpSpPr>
          <p:grpSpPr>
            <a:xfrm>
              <a:off x="63500" y="1658703"/>
              <a:ext cx="3221523" cy="1952162"/>
              <a:chOff x="0" y="0"/>
              <a:chExt cx="636350" cy="385612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636350" cy="385612"/>
              </a:xfrm>
              <a:custGeom>
                <a:avLst/>
                <a:gdLst/>
                <a:ahLst/>
                <a:cxnLst/>
                <a:rect l="l" t="t" r="r" b="b"/>
                <a:pathLst>
                  <a:path w="636350" h="385612">
                    <a:moveTo>
                      <a:pt x="0" y="0"/>
                    </a:moveTo>
                    <a:lnTo>
                      <a:pt x="636350" y="0"/>
                    </a:lnTo>
                    <a:lnTo>
                      <a:pt x="636350" y="385612"/>
                    </a:lnTo>
                    <a:lnTo>
                      <a:pt x="0" y="385612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0" y="-47625"/>
                <a:ext cx="636350" cy="433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8" name="TextBox 138"/>
            <p:cNvSpPr txBox="1"/>
            <p:nvPr/>
          </p:nvSpPr>
          <p:spPr>
            <a:xfrm>
              <a:off x="330869" y="1611080"/>
              <a:ext cx="2823311" cy="1966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Всі категорії населення від пенсіонерів до забезпечених громадян</a:t>
              </a:r>
            </a:p>
          </p:txBody>
        </p:sp>
        <p:grpSp>
          <p:nvGrpSpPr>
            <p:cNvPr id="139" name="Group 139"/>
            <p:cNvGrpSpPr/>
            <p:nvPr/>
          </p:nvGrpSpPr>
          <p:grpSpPr>
            <a:xfrm>
              <a:off x="38100" y="3833256"/>
              <a:ext cx="3221523" cy="771062"/>
              <a:chOff x="0" y="0"/>
              <a:chExt cx="636350" cy="152308"/>
            </a:xfrm>
          </p:grpSpPr>
          <p:sp>
            <p:nvSpPr>
              <p:cNvPr id="140" name="Freeform 140"/>
              <p:cNvSpPr/>
              <p:nvPr/>
            </p:nvSpPr>
            <p:spPr>
              <a:xfrm>
                <a:off x="0" y="0"/>
                <a:ext cx="636350" cy="152308"/>
              </a:xfrm>
              <a:custGeom>
                <a:avLst/>
                <a:gdLst/>
                <a:ahLst/>
                <a:cxnLst/>
                <a:rect l="l" t="t" r="r" b="b"/>
                <a:pathLst>
                  <a:path w="636350" h="152308">
                    <a:moveTo>
                      <a:pt x="0" y="0"/>
                    </a:moveTo>
                    <a:lnTo>
                      <a:pt x="636350" y="0"/>
                    </a:lnTo>
                    <a:lnTo>
                      <a:pt x="636350" y="152308"/>
                    </a:lnTo>
                    <a:lnTo>
                      <a:pt x="0" y="152308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TextBox 141"/>
              <p:cNvSpPr txBox="1"/>
              <p:nvPr/>
            </p:nvSpPr>
            <p:spPr>
              <a:xfrm>
                <a:off x="0" y="-47625"/>
                <a:ext cx="636350" cy="1999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2" name="TextBox 142"/>
            <p:cNvSpPr txBox="1"/>
            <p:nvPr/>
          </p:nvSpPr>
          <p:spPr>
            <a:xfrm>
              <a:off x="305469" y="3785632"/>
              <a:ext cx="282331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Середній клас громадян</a:t>
              </a:r>
            </a:p>
          </p:txBody>
        </p:sp>
        <p:grpSp>
          <p:nvGrpSpPr>
            <p:cNvPr id="143" name="Group 143"/>
            <p:cNvGrpSpPr/>
            <p:nvPr/>
          </p:nvGrpSpPr>
          <p:grpSpPr>
            <a:xfrm>
              <a:off x="63500" y="4832918"/>
              <a:ext cx="3221523" cy="771062"/>
              <a:chOff x="0" y="0"/>
              <a:chExt cx="636350" cy="152308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636350" cy="152308"/>
              </a:xfrm>
              <a:custGeom>
                <a:avLst/>
                <a:gdLst/>
                <a:ahLst/>
                <a:cxnLst/>
                <a:rect l="l" t="t" r="r" b="b"/>
                <a:pathLst>
                  <a:path w="636350" h="152308">
                    <a:moveTo>
                      <a:pt x="0" y="0"/>
                    </a:moveTo>
                    <a:lnTo>
                      <a:pt x="636350" y="0"/>
                    </a:lnTo>
                    <a:lnTo>
                      <a:pt x="636350" y="152308"/>
                    </a:lnTo>
                    <a:lnTo>
                      <a:pt x="0" y="152308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0" y="-47625"/>
                <a:ext cx="636350" cy="1999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6" name="TextBox 146"/>
            <p:cNvSpPr txBox="1"/>
            <p:nvPr/>
          </p:nvSpPr>
          <p:spPr>
            <a:xfrm>
              <a:off x="330869" y="4785296"/>
              <a:ext cx="282331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Преміум сегмент, громадяни</a:t>
              </a:r>
            </a:p>
          </p:txBody>
        </p:sp>
        <p:sp>
          <p:nvSpPr>
            <p:cNvPr id="147" name="TextBox 147"/>
            <p:cNvSpPr txBox="1"/>
            <p:nvPr/>
          </p:nvSpPr>
          <p:spPr>
            <a:xfrm>
              <a:off x="0" y="-38100"/>
              <a:ext cx="3310423" cy="376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9"/>
                </a:lnSpc>
                <a:defRPr/>
              </a:pPr>
              <a:r>
                <a:rPr lang="en-US" sz="1400" b="1">
                  <a:solidFill>
                    <a:srgbClr val="F4FFF3"/>
                  </a:solidFill>
                  <a:latin typeface="DM Sans Bold"/>
                </a:rPr>
                <a:t>СПОЖИВЧИЙ СЕГМЕНТ</a:t>
              </a:r>
            </a:p>
          </p:txBody>
        </p:sp>
      </p:grpSp>
      <p:sp>
        <p:nvSpPr>
          <p:cNvPr id="148" name="Freeform 148"/>
          <p:cNvSpPr/>
          <p:nvPr/>
        </p:nvSpPr>
        <p:spPr>
          <a:xfrm>
            <a:off x="5720650" y="3883169"/>
            <a:ext cx="1269004" cy="1888958"/>
          </a:xfrm>
          <a:custGeom>
            <a:avLst/>
            <a:gdLst/>
            <a:ahLst/>
            <a:cxnLst/>
            <a:rect l="l" t="t" r="r" b="b"/>
            <a:pathLst>
              <a:path w="1269003" h="1888957">
                <a:moveTo>
                  <a:pt x="0" y="0"/>
                </a:moveTo>
                <a:lnTo>
                  <a:pt x="1269003" y="0"/>
                </a:lnTo>
                <a:lnTo>
                  <a:pt x="1269003" y="1888958"/>
                </a:lnTo>
                <a:lnTo>
                  <a:pt x="0" y="1888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9" name="Group 149"/>
          <p:cNvGrpSpPr/>
          <p:nvPr/>
        </p:nvGrpSpPr>
        <p:grpSpPr>
          <a:xfrm>
            <a:off x="1670131" y="8247519"/>
            <a:ext cx="7352854" cy="991731"/>
            <a:chOff x="0" y="0"/>
            <a:chExt cx="9803803" cy="1322308"/>
          </a:xfrm>
        </p:grpSpPr>
        <p:grpSp>
          <p:nvGrpSpPr>
            <p:cNvPr id="150" name="Group 150"/>
            <p:cNvGrpSpPr/>
            <p:nvPr/>
          </p:nvGrpSpPr>
          <p:grpSpPr>
            <a:xfrm>
              <a:off x="0" y="271347"/>
              <a:ext cx="2829907" cy="377362"/>
              <a:chOff x="0" y="0"/>
              <a:chExt cx="558994" cy="74541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558994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558994" h="74541">
                    <a:moveTo>
                      <a:pt x="0" y="0"/>
                    </a:moveTo>
                    <a:lnTo>
                      <a:pt x="558994" y="0"/>
                    </a:lnTo>
                    <a:lnTo>
                      <a:pt x="558994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0" y="-47625"/>
                <a:ext cx="558994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3" name="TextBox 153"/>
            <p:cNvSpPr txBox="1"/>
            <p:nvPr/>
          </p:nvSpPr>
          <p:spPr>
            <a:xfrm>
              <a:off x="234869" y="223724"/>
              <a:ext cx="248010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DM Sans Bold Italics"/>
                </a:rPr>
                <a:t>Добрива і ЗЗР</a:t>
              </a:r>
            </a:p>
          </p:txBody>
        </p:sp>
        <p:grpSp>
          <p:nvGrpSpPr>
            <p:cNvPr id="154" name="Group 154"/>
            <p:cNvGrpSpPr/>
            <p:nvPr/>
          </p:nvGrpSpPr>
          <p:grpSpPr>
            <a:xfrm>
              <a:off x="2205" y="763008"/>
              <a:ext cx="2829907" cy="377362"/>
              <a:chOff x="0" y="0"/>
              <a:chExt cx="558994" cy="74541"/>
            </a:xfrm>
          </p:grpSpPr>
          <p:sp>
            <p:nvSpPr>
              <p:cNvPr id="155" name="Freeform 155"/>
              <p:cNvSpPr/>
              <p:nvPr/>
            </p:nvSpPr>
            <p:spPr>
              <a:xfrm>
                <a:off x="0" y="0"/>
                <a:ext cx="558994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558994" h="74541">
                    <a:moveTo>
                      <a:pt x="0" y="0"/>
                    </a:moveTo>
                    <a:lnTo>
                      <a:pt x="558994" y="0"/>
                    </a:lnTo>
                    <a:lnTo>
                      <a:pt x="558994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TextBox 156"/>
              <p:cNvSpPr txBox="1"/>
              <p:nvPr/>
            </p:nvSpPr>
            <p:spPr>
              <a:xfrm>
                <a:off x="0" y="-47625"/>
                <a:ext cx="558994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7" name="TextBox 157"/>
            <p:cNvSpPr txBox="1"/>
            <p:nvPr/>
          </p:nvSpPr>
          <p:spPr>
            <a:xfrm>
              <a:off x="237072" y="715384"/>
              <a:ext cx="248010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DM Sans Bold Italics"/>
                </a:rPr>
                <a:t>Заробітна плата</a:t>
              </a:r>
            </a:p>
          </p:txBody>
        </p:sp>
        <p:grpSp>
          <p:nvGrpSpPr>
            <p:cNvPr id="158" name="Group 158"/>
            <p:cNvGrpSpPr/>
            <p:nvPr/>
          </p:nvGrpSpPr>
          <p:grpSpPr>
            <a:xfrm>
              <a:off x="3347907" y="271347"/>
              <a:ext cx="2829907" cy="869024"/>
              <a:chOff x="0" y="0"/>
              <a:chExt cx="558994" cy="171659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558994" cy="171659"/>
              </a:xfrm>
              <a:custGeom>
                <a:avLst/>
                <a:gdLst/>
                <a:ahLst/>
                <a:cxnLst/>
                <a:rect l="l" t="t" r="r" b="b"/>
                <a:pathLst>
                  <a:path w="558994" h="171659">
                    <a:moveTo>
                      <a:pt x="0" y="0"/>
                    </a:moveTo>
                    <a:lnTo>
                      <a:pt x="558994" y="0"/>
                    </a:lnTo>
                    <a:lnTo>
                      <a:pt x="558994" y="171659"/>
                    </a:lnTo>
                    <a:lnTo>
                      <a:pt x="0" y="171659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0" y="-47625"/>
                <a:ext cx="558994" cy="2192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1" name="TextBox 161"/>
            <p:cNvSpPr txBox="1"/>
            <p:nvPr/>
          </p:nvSpPr>
          <p:spPr>
            <a:xfrm>
              <a:off x="3600687" y="318808"/>
              <a:ext cx="248010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DM Sans Bold Italics"/>
                </a:rPr>
                <a:t>Паливо, вода і електроенергія</a:t>
              </a:r>
            </a:p>
          </p:txBody>
        </p:sp>
        <p:grpSp>
          <p:nvGrpSpPr>
            <p:cNvPr id="162" name="Group 162"/>
            <p:cNvGrpSpPr/>
            <p:nvPr/>
          </p:nvGrpSpPr>
          <p:grpSpPr>
            <a:xfrm>
              <a:off x="6693609" y="271347"/>
              <a:ext cx="2829907" cy="377362"/>
              <a:chOff x="0" y="0"/>
              <a:chExt cx="558994" cy="74541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558994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558994" h="74541">
                    <a:moveTo>
                      <a:pt x="0" y="0"/>
                    </a:moveTo>
                    <a:lnTo>
                      <a:pt x="558994" y="0"/>
                    </a:lnTo>
                    <a:lnTo>
                      <a:pt x="558994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47625"/>
                <a:ext cx="558994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5" name="TextBox 165"/>
            <p:cNvSpPr txBox="1"/>
            <p:nvPr/>
          </p:nvSpPr>
          <p:spPr>
            <a:xfrm>
              <a:off x="6928476" y="223724"/>
              <a:ext cx="248010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DM Sans Bold Italics"/>
                </a:rPr>
                <a:t>Тара і упаковка</a:t>
              </a:r>
            </a:p>
          </p:txBody>
        </p:sp>
        <p:grpSp>
          <p:nvGrpSpPr>
            <p:cNvPr id="166" name="Group 166"/>
            <p:cNvGrpSpPr/>
            <p:nvPr/>
          </p:nvGrpSpPr>
          <p:grpSpPr>
            <a:xfrm>
              <a:off x="6693609" y="763008"/>
              <a:ext cx="2829907" cy="377362"/>
              <a:chOff x="0" y="0"/>
              <a:chExt cx="558994" cy="74541"/>
            </a:xfrm>
          </p:grpSpPr>
          <p:sp>
            <p:nvSpPr>
              <p:cNvPr id="167" name="Freeform 167"/>
              <p:cNvSpPr/>
              <p:nvPr/>
            </p:nvSpPr>
            <p:spPr>
              <a:xfrm>
                <a:off x="0" y="0"/>
                <a:ext cx="558994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558994" h="74541">
                    <a:moveTo>
                      <a:pt x="0" y="0"/>
                    </a:moveTo>
                    <a:lnTo>
                      <a:pt x="558994" y="0"/>
                    </a:lnTo>
                    <a:lnTo>
                      <a:pt x="558994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" name="TextBox 168"/>
              <p:cNvSpPr txBox="1"/>
              <p:nvPr/>
            </p:nvSpPr>
            <p:spPr>
              <a:xfrm>
                <a:off x="0" y="-47625"/>
                <a:ext cx="558994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9" name="TextBox 169"/>
            <p:cNvSpPr txBox="1"/>
            <p:nvPr/>
          </p:nvSpPr>
          <p:spPr>
            <a:xfrm>
              <a:off x="6928476" y="715384"/>
              <a:ext cx="248010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>
                  <a:solidFill>
                    <a:srgbClr val="000000"/>
                  </a:solidFill>
                  <a:latin typeface="DM Sans Bold Italics"/>
                </a:rPr>
                <a:t>Ремонт техніки</a:t>
              </a:r>
            </a:p>
          </p:txBody>
        </p:sp>
        <p:sp>
          <p:nvSpPr>
            <p:cNvPr id="170" name="Freeform 170"/>
            <p:cNvSpPr/>
            <p:nvPr/>
          </p:nvSpPr>
          <p:spPr>
            <a:xfrm>
              <a:off x="2183404" y="0"/>
              <a:ext cx="648708" cy="648708"/>
            </a:xfrm>
            <a:custGeom>
              <a:avLst/>
              <a:gdLst/>
              <a:ahLst/>
              <a:cxnLst/>
              <a:rect l="l" t="t" r="r" b="b"/>
              <a:pathLst>
                <a:path w="648708" h="648708">
                  <a:moveTo>
                    <a:pt x="0" y="0"/>
                  </a:moveTo>
                  <a:lnTo>
                    <a:pt x="648708" y="0"/>
                  </a:lnTo>
                  <a:lnTo>
                    <a:pt x="648708" y="648708"/>
                  </a:lnTo>
                  <a:lnTo>
                    <a:pt x="0" y="648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Freeform 171"/>
            <p:cNvSpPr/>
            <p:nvPr/>
          </p:nvSpPr>
          <p:spPr>
            <a:xfrm>
              <a:off x="2658911" y="574354"/>
              <a:ext cx="747954" cy="747954"/>
            </a:xfrm>
            <a:custGeom>
              <a:avLst/>
              <a:gdLst/>
              <a:ahLst/>
              <a:cxnLst/>
              <a:rect l="l" t="t" r="r" b="b"/>
              <a:pathLst>
                <a:path w="747954" h="747954">
                  <a:moveTo>
                    <a:pt x="0" y="0"/>
                  </a:moveTo>
                  <a:lnTo>
                    <a:pt x="747954" y="0"/>
                  </a:lnTo>
                  <a:lnTo>
                    <a:pt x="747954" y="747954"/>
                  </a:lnTo>
                  <a:lnTo>
                    <a:pt x="0" y="74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Freeform 172"/>
            <p:cNvSpPr/>
            <p:nvPr/>
          </p:nvSpPr>
          <p:spPr>
            <a:xfrm>
              <a:off x="9148025" y="574354"/>
              <a:ext cx="655778" cy="654874"/>
            </a:xfrm>
            <a:custGeom>
              <a:avLst/>
              <a:gdLst/>
              <a:ahLst/>
              <a:cxnLst/>
              <a:rect l="l" t="t" r="r" b="b"/>
              <a:pathLst>
                <a:path w="655778" h="654874">
                  <a:moveTo>
                    <a:pt x="0" y="0"/>
                  </a:moveTo>
                  <a:lnTo>
                    <a:pt x="655779" y="0"/>
                  </a:lnTo>
                  <a:lnTo>
                    <a:pt x="655779" y="654873"/>
                  </a:lnTo>
                  <a:lnTo>
                    <a:pt x="0" y="654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Freeform 173"/>
            <p:cNvSpPr/>
            <p:nvPr/>
          </p:nvSpPr>
          <p:spPr>
            <a:xfrm>
              <a:off x="5547245" y="43485"/>
              <a:ext cx="1210446" cy="1210446"/>
            </a:xfrm>
            <a:custGeom>
              <a:avLst/>
              <a:gdLst/>
              <a:ahLst/>
              <a:cxnLst/>
              <a:rect l="l" t="t" r="r" b="b"/>
              <a:pathLst>
                <a:path w="1210446" h="1210446">
                  <a:moveTo>
                    <a:pt x="0" y="0"/>
                  </a:moveTo>
                  <a:lnTo>
                    <a:pt x="1210446" y="0"/>
                  </a:lnTo>
                  <a:lnTo>
                    <a:pt x="1210446" y="1210446"/>
                  </a:lnTo>
                  <a:lnTo>
                    <a:pt x="0" y="121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Freeform 174"/>
            <p:cNvSpPr/>
            <p:nvPr/>
          </p:nvSpPr>
          <p:spPr>
            <a:xfrm>
              <a:off x="9148025" y="80847"/>
              <a:ext cx="575651" cy="576752"/>
            </a:xfrm>
            <a:custGeom>
              <a:avLst/>
              <a:gdLst/>
              <a:ahLst/>
              <a:cxnLst/>
              <a:rect l="l" t="t" r="r" b="b"/>
              <a:pathLst>
                <a:path w="575651" h="576752">
                  <a:moveTo>
                    <a:pt x="0" y="0"/>
                  </a:moveTo>
                  <a:lnTo>
                    <a:pt x="575651" y="0"/>
                  </a:lnTo>
                  <a:lnTo>
                    <a:pt x="575651" y="576751"/>
                  </a:lnTo>
                  <a:lnTo>
                    <a:pt x="0" y="576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5" name="TextBox 175"/>
          <p:cNvSpPr txBox="1"/>
          <p:nvPr/>
        </p:nvSpPr>
        <p:spPr>
          <a:xfrm>
            <a:off x="1494110" y="2630690"/>
            <a:ext cx="2266708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66"/>
              </a:lnSpc>
              <a:defRPr/>
            </a:pPr>
            <a:r>
              <a:rPr lang="en-US" sz="2100" b="1" dirty="0">
                <a:solidFill>
                  <a:srgbClr val="F4FFF3"/>
                </a:solidFill>
                <a:latin typeface="DM Sans Bold"/>
              </a:rPr>
              <a:t>ЕФЕКТИВНІСТЬ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14400102" y="2630688"/>
            <a:ext cx="2266708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66"/>
              </a:lnSpc>
              <a:defRPr/>
            </a:pPr>
            <a:r>
              <a:rPr lang="en-US" sz="2100" b="1" dirty="0">
                <a:solidFill>
                  <a:srgbClr val="F4FFF3"/>
                </a:solidFill>
                <a:latin typeface="DM Sans Bold"/>
              </a:rPr>
              <a:t>ЦІННІСТЬ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4301479" y="6258378"/>
            <a:ext cx="2784826" cy="1650213"/>
            <a:chOff x="0" y="-47624"/>
            <a:chExt cx="3713101" cy="2200284"/>
          </a:xfrm>
        </p:grpSpPr>
        <p:grpSp>
          <p:nvGrpSpPr>
            <p:cNvPr id="178" name="Group 178"/>
            <p:cNvGrpSpPr/>
            <p:nvPr/>
          </p:nvGrpSpPr>
          <p:grpSpPr>
            <a:xfrm>
              <a:off x="0" y="0"/>
              <a:ext cx="3665300" cy="377362"/>
              <a:chOff x="0" y="0"/>
              <a:chExt cx="724010" cy="74541"/>
            </a:xfrm>
          </p:grpSpPr>
          <p:sp>
            <p:nvSpPr>
              <p:cNvPr id="179" name="Freeform 179"/>
              <p:cNvSpPr/>
              <p:nvPr/>
            </p:nvSpPr>
            <p:spPr>
              <a:xfrm>
                <a:off x="0" y="0"/>
                <a:ext cx="724010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724010" h="74541">
                    <a:moveTo>
                      <a:pt x="0" y="0"/>
                    </a:moveTo>
                    <a:lnTo>
                      <a:pt x="724010" y="0"/>
                    </a:lnTo>
                    <a:lnTo>
                      <a:pt x="724010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TextBox 180"/>
              <p:cNvSpPr txBox="1"/>
              <p:nvPr/>
            </p:nvSpPr>
            <p:spPr>
              <a:xfrm>
                <a:off x="0" y="-47625"/>
                <a:ext cx="724010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1" name="TextBox 181"/>
            <p:cNvSpPr txBox="1"/>
            <p:nvPr/>
          </p:nvSpPr>
          <p:spPr>
            <a:xfrm>
              <a:off x="215901" y="-47624"/>
              <a:ext cx="3352664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Земля в 2 га</a:t>
              </a:r>
            </a:p>
          </p:txBody>
        </p:sp>
        <p:grpSp>
          <p:nvGrpSpPr>
            <p:cNvPr id="182" name="Group 182"/>
            <p:cNvGrpSpPr/>
            <p:nvPr/>
          </p:nvGrpSpPr>
          <p:grpSpPr>
            <a:xfrm>
              <a:off x="0" y="453562"/>
              <a:ext cx="3665300" cy="377362"/>
              <a:chOff x="0" y="0"/>
              <a:chExt cx="724010" cy="74541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724010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724010" h="74541">
                    <a:moveTo>
                      <a:pt x="0" y="0"/>
                    </a:moveTo>
                    <a:lnTo>
                      <a:pt x="724010" y="0"/>
                    </a:lnTo>
                    <a:lnTo>
                      <a:pt x="724010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4" name="TextBox 184"/>
              <p:cNvSpPr txBox="1"/>
              <p:nvPr/>
            </p:nvSpPr>
            <p:spPr>
              <a:xfrm>
                <a:off x="0" y="-47625"/>
                <a:ext cx="724010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5" name="TextBox 185"/>
            <p:cNvSpPr txBox="1"/>
            <p:nvPr/>
          </p:nvSpPr>
          <p:spPr>
            <a:xfrm>
              <a:off x="221965" y="418640"/>
              <a:ext cx="3346600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Саджанці малини</a:t>
              </a:r>
            </a:p>
          </p:txBody>
        </p:sp>
        <p:grpSp>
          <p:nvGrpSpPr>
            <p:cNvPr id="186" name="Group 186"/>
            <p:cNvGrpSpPr/>
            <p:nvPr/>
          </p:nvGrpSpPr>
          <p:grpSpPr>
            <a:xfrm>
              <a:off x="0" y="907124"/>
              <a:ext cx="1821839" cy="338413"/>
              <a:chOff x="0" y="0"/>
              <a:chExt cx="359869" cy="66847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359869" cy="66847"/>
              </a:xfrm>
              <a:custGeom>
                <a:avLst/>
                <a:gdLst/>
                <a:ahLst/>
                <a:cxnLst/>
                <a:rect l="l" t="t" r="r" b="b"/>
                <a:pathLst>
                  <a:path w="359869" h="66847">
                    <a:moveTo>
                      <a:pt x="0" y="0"/>
                    </a:moveTo>
                    <a:lnTo>
                      <a:pt x="359869" y="0"/>
                    </a:lnTo>
                    <a:lnTo>
                      <a:pt x="359869" y="66847"/>
                    </a:lnTo>
                    <a:lnTo>
                      <a:pt x="0" y="66847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0" y="-47625"/>
                <a:ext cx="359869" cy="114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9" name="TextBox 189"/>
            <p:cNvSpPr txBox="1"/>
            <p:nvPr/>
          </p:nvSpPr>
          <p:spPr>
            <a:xfrm>
              <a:off x="223803" y="872200"/>
              <a:ext cx="1511139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Мотоблок</a:t>
              </a:r>
            </a:p>
          </p:txBody>
        </p:sp>
        <p:grpSp>
          <p:nvGrpSpPr>
            <p:cNvPr id="190" name="Group 190"/>
            <p:cNvGrpSpPr/>
            <p:nvPr/>
          </p:nvGrpSpPr>
          <p:grpSpPr>
            <a:xfrm>
              <a:off x="1872639" y="907124"/>
              <a:ext cx="1792661" cy="338413"/>
              <a:chOff x="0" y="0"/>
              <a:chExt cx="354106" cy="66847"/>
            </a:xfrm>
          </p:grpSpPr>
          <p:sp>
            <p:nvSpPr>
              <p:cNvPr id="191" name="Freeform 191"/>
              <p:cNvSpPr/>
              <p:nvPr/>
            </p:nvSpPr>
            <p:spPr>
              <a:xfrm>
                <a:off x="0" y="0"/>
                <a:ext cx="354106" cy="66847"/>
              </a:xfrm>
              <a:custGeom>
                <a:avLst/>
                <a:gdLst/>
                <a:ahLst/>
                <a:cxnLst/>
                <a:rect l="l" t="t" r="r" b="b"/>
                <a:pathLst>
                  <a:path w="354106" h="66847">
                    <a:moveTo>
                      <a:pt x="0" y="0"/>
                    </a:moveTo>
                    <a:lnTo>
                      <a:pt x="354106" y="0"/>
                    </a:lnTo>
                    <a:lnTo>
                      <a:pt x="354106" y="66847"/>
                    </a:lnTo>
                    <a:lnTo>
                      <a:pt x="0" y="66847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TextBox 192"/>
              <p:cNvSpPr txBox="1"/>
              <p:nvPr/>
            </p:nvSpPr>
            <p:spPr>
              <a:xfrm>
                <a:off x="0" y="-47625"/>
                <a:ext cx="354106" cy="114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3" name="TextBox 193"/>
            <p:cNvSpPr txBox="1"/>
            <p:nvPr/>
          </p:nvSpPr>
          <p:spPr>
            <a:xfrm>
              <a:off x="2038781" y="872200"/>
              <a:ext cx="1503232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Скважина</a:t>
              </a:r>
            </a:p>
          </p:txBody>
        </p:sp>
        <p:grpSp>
          <p:nvGrpSpPr>
            <p:cNvPr id="194" name="Group 194"/>
            <p:cNvGrpSpPr/>
            <p:nvPr/>
          </p:nvGrpSpPr>
          <p:grpSpPr>
            <a:xfrm>
              <a:off x="0" y="1321737"/>
              <a:ext cx="3665300" cy="377362"/>
              <a:chOff x="0" y="0"/>
              <a:chExt cx="724010" cy="74541"/>
            </a:xfrm>
          </p:grpSpPr>
          <p:sp>
            <p:nvSpPr>
              <p:cNvPr id="195" name="Freeform 195"/>
              <p:cNvSpPr/>
              <p:nvPr/>
            </p:nvSpPr>
            <p:spPr>
              <a:xfrm>
                <a:off x="0" y="0"/>
                <a:ext cx="724010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724010" h="74541">
                    <a:moveTo>
                      <a:pt x="0" y="0"/>
                    </a:moveTo>
                    <a:lnTo>
                      <a:pt x="724010" y="0"/>
                    </a:lnTo>
                    <a:lnTo>
                      <a:pt x="724010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TextBox 196"/>
              <p:cNvSpPr txBox="1"/>
              <p:nvPr/>
            </p:nvSpPr>
            <p:spPr>
              <a:xfrm>
                <a:off x="0" y="-47625"/>
                <a:ext cx="724010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7" name="TextBox 197"/>
            <p:cNvSpPr txBox="1"/>
            <p:nvPr/>
          </p:nvSpPr>
          <p:spPr>
            <a:xfrm>
              <a:off x="215901" y="1274112"/>
              <a:ext cx="3352664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Крапельна трубка</a:t>
              </a:r>
            </a:p>
          </p:txBody>
        </p:sp>
        <p:grpSp>
          <p:nvGrpSpPr>
            <p:cNvPr id="198" name="Group 198"/>
            <p:cNvGrpSpPr/>
            <p:nvPr/>
          </p:nvGrpSpPr>
          <p:grpSpPr>
            <a:xfrm>
              <a:off x="0" y="1775298"/>
              <a:ext cx="3665300" cy="377362"/>
              <a:chOff x="0" y="0"/>
              <a:chExt cx="724010" cy="74541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724010" cy="74541"/>
              </a:xfrm>
              <a:custGeom>
                <a:avLst/>
                <a:gdLst/>
                <a:ahLst/>
                <a:cxnLst/>
                <a:rect l="l" t="t" r="r" b="b"/>
                <a:pathLst>
                  <a:path w="724010" h="74541">
                    <a:moveTo>
                      <a:pt x="0" y="0"/>
                    </a:moveTo>
                    <a:lnTo>
                      <a:pt x="724010" y="0"/>
                    </a:lnTo>
                    <a:lnTo>
                      <a:pt x="724010" y="74541"/>
                    </a:lnTo>
                    <a:lnTo>
                      <a:pt x="0" y="74541"/>
                    </a:lnTo>
                    <a:close/>
                  </a:path>
                </a:pathLst>
              </a:custGeom>
              <a:solidFill>
                <a:srgbClr val="F4FFF3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0" y="-47625"/>
                <a:ext cx="724010" cy="12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1" name="TextBox 201"/>
            <p:cNvSpPr txBox="1"/>
            <p:nvPr/>
          </p:nvSpPr>
          <p:spPr>
            <a:xfrm>
              <a:off x="215901" y="1727676"/>
              <a:ext cx="3497200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6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Родина і три працівника</a:t>
              </a:r>
            </a:p>
          </p:txBody>
        </p:sp>
      </p:grpSp>
      <p:grpSp>
        <p:nvGrpSpPr>
          <p:cNvPr id="202" name="Групувати 20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03" name="Рисунок 20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04" name="Рисунок 20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519086"/>
            <a:ext cx="17131202" cy="9104167"/>
            <a:chOff x="0" y="-38100"/>
            <a:chExt cx="4511921" cy="23978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2289815" y="2891942"/>
            <a:ext cx="13708378" cy="6163058"/>
          </a:xfrm>
          <a:custGeom>
            <a:avLst/>
            <a:gdLst/>
            <a:ahLst/>
            <a:cxnLst/>
            <a:rect l="l" t="t" r="r" b="b"/>
            <a:pathLst>
              <a:path w="13708378" h="6163058">
                <a:moveTo>
                  <a:pt x="0" y="0"/>
                </a:moveTo>
                <a:lnTo>
                  <a:pt x="13708378" y="0"/>
                </a:lnTo>
                <a:lnTo>
                  <a:pt x="13708378" y="6163058"/>
                </a:lnTo>
                <a:lnTo>
                  <a:pt x="0" y="616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92016" y="2370731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 err="1">
                <a:latin typeface="Arial Black" panose="020B0A04020102020204" pitchFamily="34" charset="0"/>
              </a:rPr>
              <a:t>що</a:t>
            </a:r>
            <a:r>
              <a:rPr lang="en-US" sz="6400" dirty="0">
                <a:latin typeface="Arial Black" panose="020B0A04020102020204" pitchFamily="34" charset="0"/>
              </a:rPr>
              <a:t> </a:t>
            </a:r>
            <a:r>
              <a:rPr lang="en-US" sz="6400" dirty="0" err="1">
                <a:latin typeface="Arial Black" panose="020B0A04020102020204" pitchFamily="34" charset="0"/>
              </a:rPr>
              <a:t>потрібно</a:t>
            </a:r>
            <a:r>
              <a:rPr lang="en-US" sz="6400" dirty="0">
                <a:latin typeface="Arial Black" panose="020B0A04020102020204" pitchFamily="34" charset="0"/>
              </a:rPr>
              <a:t> </a:t>
            </a:r>
            <a:r>
              <a:rPr lang="en-US" sz="6400" dirty="0" err="1">
                <a:latin typeface="Arial Black" panose="020B0A04020102020204" pitchFamily="34" charset="0"/>
              </a:rPr>
              <a:t>знати</a:t>
            </a:r>
            <a:r>
              <a:rPr lang="en-US" sz="64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5904" y="3418374"/>
            <a:ext cx="1521710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7"/>
              </a:lnSpc>
              <a:defRPr/>
            </a:pPr>
            <a:r>
              <a:rPr lang="en-US" sz="2100" b="1" dirty="0">
                <a:solidFill>
                  <a:srgbClr val="ED1C24"/>
                </a:solidFill>
                <a:latin typeface="Now Bold"/>
              </a:rPr>
              <a:t>НА ПОЧАТОК БУДЬ-ЯКОЇ СПРАВИ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8403" y="9585153"/>
            <a:ext cx="1713120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98606" y="6751446"/>
            <a:ext cx="163974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 dirty="0" err="1">
                <a:solidFill>
                  <a:srgbClr val="000000"/>
                </a:solidFill>
                <a:latin typeface="Clear Sans Bold"/>
              </a:rPr>
              <a:t>Оптимізм</a:t>
            </a:r>
            <a:endParaRPr lang="en-US" sz="2100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898606" y="7175943"/>
            <a:ext cx="163974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 dirty="0" err="1">
                <a:solidFill>
                  <a:srgbClr val="000000"/>
                </a:solidFill>
                <a:latin typeface="Clear Sans Bold"/>
              </a:rPr>
              <a:t>Песимізм</a:t>
            </a:r>
            <a:endParaRPr lang="en-US" sz="2100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07524" y="4089188"/>
            <a:ext cx="484644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 Italics"/>
              </a:rPr>
              <a:t>I етап: необґрунтований оптимізм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35577" y="5635753"/>
            <a:ext cx="334033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 Italics"/>
              </a:rPr>
              <a:t>IV етап: </a:t>
            </a:r>
          </a:p>
          <a:p>
            <a:pPr algn="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 Italics"/>
              </a:rPr>
              <a:t>обґрунтований оптимізм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52142" y="4089188"/>
            <a:ext cx="336875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 Italics"/>
              </a:rPr>
              <a:t>V етап: успіх і реалізація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36326" y="7799436"/>
            <a:ext cx="328731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"/>
              </a:rPr>
              <a:t>IІI етап: момент відчаю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66572" y="7408913"/>
            <a:ext cx="2664172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 Italics"/>
              </a:rPr>
              <a:t>IІ етап: </a:t>
            </a:r>
          </a:p>
          <a:p>
            <a:pPr algn="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 Italics"/>
              </a:rPr>
              <a:t>обґрунтований </a:t>
            </a:r>
          </a:p>
          <a:p>
            <a:pPr algn="r">
              <a:lnSpc>
                <a:spcPts val="3079"/>
              </a:lnSpc>
              <a:spcBef>
                <a:spcPct val="0"/>
              </a:spcBef>
              <a:defRPr/>
            </a:pPr>
            <a:r>
              <a:rPr lang="en-US" sz="2100">
                <a:solidFill>
                  <a:srgbClr val="000000"/>
                </a:solidFill>
                <a:latin typeface="Clear Sans Bold Italics"/>
              </a:rPr>
              <a:t>песимізм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777241" y="6849528"/>
            <a:ext cx="297751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  <a:spcBef>
                <a:spcPct val="0"/>
              </a:spcBef>
              <a:defRPr/>
            </a:pPr>
            <a:r>
              <a:rPr lang="en-US" sz="2500">
                <a:solidFill>
                  <a:srgbClr val="000000"/>
                </a:solidFill>
                <a:latin typeface="Clear Sans Bold"/>
              </a:rPr>
              <a:t>Емоційна шкала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66575" y="8836028"/>
            <a:ext cx="261092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  <a:spcBef>
                <a:spcPct val="0"/>
              </a:spcBef>
              <a:defRPr/>
            </a:pPr>
            <a:r>
              <a:rPr lang="en-US" sz="2500">
                <a:solidFill>
                  <a:srgbClr val="000000"/>
                </a:solidFill>
                <a:latin typeface="Clear Sans Bold"/>
              </a:rPr>
              <a:t>Прорив до успіху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34850" y="8799323"/>
            <a:ext cx="328731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  <a:defRPr/>
            </a:pPr>
            <a:r>
              <a:rPr lang="en-US" sz="2700">
                <a:solidFill>
                  <a:srgbClr val="ED1C24"/>
                </a:solidFill>
                <a:latin typeface="Clear Sans Bold"/>
              </a:rPr>
              <a:t>Емоційний цикл змін</a:t>
            </a:r>
          </a:p>
        </p:txBody>
      </p:sp>
      <p:grpSp>
        <p:nvGrpSpPr>
          <p:cNvPr id="27" name="Групувати 26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9510" y="4199494"/>
            <a:ext cx="5913088" cy="4702115"/>
            <a:chOff x="0" y="-381000"/>
            <a:chExt cx="7884117" cy="626948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242121"/>
              <a:ext cx="7884117" cy="5646365"/>
              <a:chOff x="0" y="0"/>
              <a:chExt cx="1557356" cy="111533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57356" cy="1115331"/>
              </a:xfrm>
              <a:custGeom>
                <a:avLst/>
                <a:gdLst/>
                <a:ahLst/>
                <a:cxnLst/>
                <a:rect l="l" t="t" r="r" b="b"/>
                <a:pathLst>
                  <a:path w="1557356" h="1115331">
                    <a:moveTo>
                      <a:pt x="39279" y="0"/>
                    </a:moveTo>
                    <a:lnTo>
                      <a:pt x="1518078" y="0"/>
                    </a:lnTo>
                    <a:cubicBezTo>
                      <a:pt x="1528495" y="0"/>
                      <a:pt x="1538486" y="4138"/>
                      <a:pt x="1545852" y="11504"/>
                    </a:cubicBezTo>
                    <a:cubicBezTo>
                      <a:pt x="1553218" y="18871"/>
                      <a:pt x="1557356" y="28861"/>
                      <a:pt x="1557356" y="39279"/>
                    </a:cubicBezTo>
                    <a:lnTo>
                      <a:pt x="1557356" y="1076053"/>
                    </a:lnTo>
                    <a:cubicBezTo>
                      <a:pt x="1557356" y="1086470"/>
                      <a:pt x="1553218" y="1096461"/>
                      <a:pt x="1545852" y="1103827"/>
                    </a:cubicBezTo>
                    <a:cubicBezTo>
                      <a:pt x="1538486" y="1111193"/>
                      <a:pt x="1528495" y="1115331"/>
                      <a:pt x="1518078" y="1115331"/>
                    </a:cubicBezTo>
                    <a:lnTo>
                      <a:pt x="39279" y="1115331"/>
                    </a:lnTo>
                    <a:cubicBezTo>
                      <a:pt x="28861" y="1115331"/>
                      <a:pt x="18871" y="1111193"/>
                      <a:pt x="11504" y="1103827"/>
                    </a:cubicBezTo>
                    <a:cubicBezTo>
                      <a:pt x="4138" y="1096461"/>
                      <a:pt x="0" y="1086470"/>
                      <a:pt x="0" y="1076053"/>
                    </a:cubicBezTo>
                    <a:lnTo>
                      <a:pt x="0" y="39279"/>
                    </a:lnTo>
                    <a:cubicBezTo>
                      <a:pt x="0" y="28861"/>
                      <a:pt x="4138" y="18871"/>
                      <a:pt x="11504" y="11504"/>
                    </a:cubicBezTo>
                    <a:cubicBezTo>
                      <a:pt x="18871" y="4138"/>
                      <a:pt x="28861" y="0"/>
                      <a:pt x="392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557356" cy="115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99576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6584" y="-381000"/>
              <a:ext cx="6690952" cy="383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50"/>
                </a:lnSpc>
                <a:defRPr/>
              </a:pPr>
              <a:r>
                <a:rPr lang="en-US" sz="15400">
                  <a:solidFill>
                    <a:srgbClr val="F4FFF3"/>
                  </a:solidFill>
                  <a:latin typeface="Pacifico"/>
                </a:rPr>
                <a:t>85%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193747" y="2998630"/>
              <a:ext cx="34966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6"/>
                </a:lnSpc>
                <a:defRPr/>
              </a:pPr>
              <a:r>
                <a:rPr lang="en-US" sz="2500">
                  <a:solidFill>
                    <a:srgbClr val="F4FFF3"/>
                  </a:solidFill>
                  <a:latin typeface="DM Sans Bold"/>
                </a:rPr>
                <a:t>SOFT SKILLS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28547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66384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320422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4205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793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4679896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5417733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55570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6893408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48064" y="4199494"/>
            <a:ext cx="5913088" cy="4702115"/>
            <a:chOff x="0" y="-381000"/>
            <a:chExt cx="7884117" cy="626948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42121"/>
              <a:ext cx="7884117" cy="5646365"/>
              <a:chOff x="0" y="0"/>
              <a:chExt cx="1557356" cy="111533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57356" cy="1115331"/>
              </a:xfrm>
              <a:custGeom>
                <a:avLst/>
                <a:gdLst/>
                <a:ahLst/>
                <a:cxnLst/>
                <a:rect l="l" t="t" r="r" b="b"/>
                <a:pathLst>
                  <a:path w="1557356" h="1115331">
                    <a:moveTo>
                      <a:pt x="39279" y="0"/>
                    </a:moveTo>
                    <a:lnTo>
                      <a:pt x="1518078" y="0"/>
                    </a:lnTo>
                    <a:cubicBezTo>
                      <a:pt x="1528495" y="0"/>
                      <a:pt x="1538486" y="4138"/>
                      <a:pt x="1545852" y="11504"/>
                    </a:cubicBezTo>
                    <a:cubicBezTo>
                      <a:pt x="1553218" y="18871"/>
                      <a:pt x="1557356" y="28861"/>
                      <a:pt x="1557356" y="39279"/>
                    </a:cubicBezTo>
                    <a:lnTo>
                      <a:pt x="1557356" y="1076053"/>
                    </a:lnTo>
                    <a:cubicBezTo>
                      <a:pt x="1557356" y="1086470"/>
                      <a:pt x="1553218" y="1096461"/>
                      <a:pt x="1545852" y="1103827"/>
                    </a:cubicBezTo>
                    <a:cubicBezTo>
                      <a:pt x="1538486" y="1111193"/>
                      <a:pt x="1528495" y="1115331"/>
                      <a:pt x="1518078" y="1115331"/>
                    </a:cubicBezTo>
                    <a:lnTo>
                      <a:pt x="39279" y="1115331"/>
                    </a:lnTo>
                    <a:cubicBezTo>
                      <a:pt x="28861" y="1115331"/>
                      <a:pt x="18871" y="1111193"/>
                      <a:pt x="11504" y="1103827"/>
                    </a:cubicBezTo>
                    <a:cubicBezTo>
                      <a:pt x="4138" y="1096461"/>
                      <a:pt x="0" y="1086470"/>
                      <a:pt x="0" y="1076053"/>
                    </a:cubicBezTo>
                    <a:lnTo>
                      <a:pt x="0" y="39279"/>
                    </a:lnTo>
                    <a:cubicBezTo>
                      <a:pt x="0" y="28861"/>
                      <a:pt x="4138" y="18871"/>
                      <a:pt x="11504" y="11504"/>
                    </a:cubicBezTo>
                    <a:cubicBezTo>
                      <a:pt x="18871" y="4138"/>
                      <a:pt x="28861" y="0"/>
                      <a:pt x="392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57356" cy="115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9576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96584" y="-381000"/>
              <a:ext cx="6690952" cy="383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50"/>
                </a:lnSpc>
                <a:defRPr/>
              </a:pPr>
              <a:r>
                <a:rPr lang="en-US" sz="15400">
                  <a:solidFill>
                    <a:srgbClr val="F4FFF3"/>
                  </a:solidFill>
                  <a:latin typeface="Pacifico"/>
                </a:rPr>
                <a:t>15%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93747" y="2998630"/>
              <a:ext cx="34966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6"/>
                </a:lnSpc>
                <a:defRPr/>
              </a:pPr>
              <a:r>
                <a:rPr lang="en-US" sz="2500">
                  <a:solidFill>
                    <a:srgbClr val="F4FFF3"/>
                  </a:solidFill>
                  <a:latin typeface="DM Sans Bold"/>
                </a:rPr>
                <a:t>HARD SKILLS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28547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2466384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320422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394205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5"/>
            <p:cNvSpPr/>
            <p:nvPr/>
          </p:nvSpPr>
          <p:spPr>
            <a:xfrm>
              <a:off x="25793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4679896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5417733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6155570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9"/>
            <p:cNvSpPr/>
            <p:nvPr/>
          </p:nvSpPr>
          <p:spPr>
            <a:xfrm>
              <a:off x="6893408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13396616" y="4697325"/>
            <a:ext cx="3862684" cy="4204283"/>
          </a:xfrm>
          <a:custGeom>
            <a:avLst/>
            <a:gdLst/>
            <a:ahLst/>
            <a:cxnLst/>
            <a:rect l="l" t="t" r="r" b="b"/>
            <a:pathLst>
              <a:path w="3862684" h="4204282">
                <a:moveTo>
                  <a:pt x="0" y="0"/>
                </a:moveTo>
                <a:lnTo>
                  <a:pt x="3862684" y="0"/>
                </a:lnTo>
                <a:lnTo>
                  <a:pt x="3862684" y="4204281"/>
                </a:lnTo>
                <a:lnTo>
                  <a:pt x="0" y="4204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465806" y="2306453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  <a:defRPr/>
            </a:pPr>
            <a:r>
              <a:rPr lang="en-US" sz="5400" dirty="0">
                <a:latin typeface="Arial Black" panose="020B0A04020102020204" pitchFamily="34" charset="0"/>
              </a:rPr>
              <a:t>УСПІХ В </a:t>
            </a:r>
            <a:r>
              <a:rPr lang="uk-UA" sz="5400" dirty="0">
                <a:latin typeface="Arial Black" panose="020B0A04020102020204" pitchFamily="34" charset="0"/>
              </a:rPr>
              <a:t>КАР’ЄРІ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127755" y="3354815"/>
            <a:ext cx="1603249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Дослідження</a:t>
            </a:r>
            <a:r>
              <a:rPr lang="en-US" sz="2300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Гарвардського</a:t>
            </a:r>
            <a:r>
              <a:rPr lang="en-US" sz="2300" b="1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університету</a:t>
            </a:r>
            <a:r>
              <a:rPr lang="en-US" sz="2300" b="1" dirty="0">
                <a:solidFill>
                  <a:srgbClr val="ED1C24"/>
                </a:solidFill>
                <a:latin typeface="DM Sans Bold"/>
              </a:rPr>
              <a:t>, </a:t>
            </a: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Фонду</a:t>
            </a:r>
            <a:r>
              <a:rPr lang="en-US" sz="2300" b="1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Карнегі</a:t>
            </a:r>
            <a:r>
              <a:rPr lang="en-US" sz="2300" b="1" dirty="0">
                <a:solidFill>
                  <a:srgbClr val="ED1C24"/>
                </a:solidFill>
                <a:latin typeface="DM Sans Bold"/>
              </a:rPr>
              <a:t> </a:t>
            </a:r>
          </a:p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та</a:t>
            </a:r>
            <a:r>
              <a:rPr lang="en-US" sz="2300" b="1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Стенфордського</a:t>
            </a:r>
            <a:r>
              <a:rPr lang="en-US" sz="2300" b="1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дослідницького</a:t>
            </a:r>
            <a:r>
              <a:rPr lang="en-US" sz="2300" b="1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ED1C24"/>
                </a:solidFill>
                <a:latin typeface="DM Sans Bold"/>
              </a:rPr>
              <a:t>центру</a:t>
            </a:r>
            <a:endParaRPr lang="en-US" sz="2300" b="1" dirty="0">
              <a:solidFill>
                <a:srgbClr val="ED1C24"/>
              </a:solidFill>
              <a:latin typeface="DM Sans Bold"/>
            </a:endParaRPr>
          </a:p>
        </p:txBody>
      </p:sp>
      <p:grpSp>
        <p:nvGrpSpPr>
          <p:cNvPr id="43" name="Групувати 42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6B41A-28E9-32A8-FAEF-5CA276700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D758E34-704A-EEBB-DEFE-07DFA5E64987}"/>
              </a:ext>
            </a:extLst>
          </p:cNvPr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855C49D-2B02-F0D2-1FD7-0C6410F61CC8}"/>
                </a:ext>
              </a:extLst>
            </p:cNvPr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267B7D-0C14-432D-CB49-28A3B81278AD}"/>
                </a:ext>
              </a:extLst>
            </p:cNvPr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AAFC17D-7FEE-8CDD-1B97-ABA1A7DD069B}"/>
              </a:ext>
            </a:extLst>
          </p:cNvPr>
          <p:cNvSpPr/>
          <p:nvPr/>
        </p:nvSpPr>
        <p:spPr>
          <a:xfrm>
            <a:off x="4330678" y="4827466"/>
            <a:ext cx="2552468" cy="3985265"/>
          </a:xfrm>
          <a:custGeom>
            <a:avLst/>
            <a:gdLst/>
            <a:ahLst/>
            <a:cxnLst/>
            <a:rect l="l" t="t" r="r" b="b"/>
            <a:pathLst>
              <a:path w="2552467" h="3985265">
                <a:moveTo>
                  <a:pt x="0" y="0"/>
                </a:moveTo>
                <a:lnTo>
                  <a:pt x="2552467" y="0"/>
                </a:lnTo>
                <a:lnTo>
                  <a:pt x="2552467" y="3985264"/>
                </a:lnTo>
                <a:lnTo>
                  <a:pt x="0" y="3985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6023ED1-180F-5062-1D4C-157AB3B8F895}"/>
              </a:ext>
            </a:extLst>
          </p:cNvPr>
          <p:cNvSpPr/>
          <p:nvPr/>
        </p:nvSpPr>
        <p:spPr>
          <a:xfrm>
            <a:off x="7304510" y="4827466"/>
            <a:ext cx="2851576" cy="3985265"/>
          </a:xfrm>
          <a:custGeom>
            <a:avLst/>
            <a:gdLst/>
            <a:ahLst/>
            <a:cxnLst/>
            <a:rect l="l" t="t" r="r" b="b"/>
            <a:pathLst>
              <a:path w="2851575" h="3985265">
                <a:moveTo>
                  <a:pt x="0" y="0"/>
                </a:moveTo>
                <a:lnTo>
                  <a:pt x="2851575" y="0"/>
                </a:lnTo>
                <a:lnTo>
                  <a:pt x="2851575" y="3985264"/>
                </a:lnTo>
                <a:lnTo>
                  <a:pt x="0" y="3985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C01EEDC-6EAC-B312-BC72-544AAE04BC10}"/>
              </a:ext>
            </a:extLst>
          </p:cNvPr>
          <p:cNvSpPr/>
          <p:nvPr/>
        </p:nvSpPr>
        <p:spPr>
          <a:xfrm>
            <a:off x="10575184" y="4827464"/>
            <a:ext cx="2819088" cy="4004778"/>
          </a:xfrm>
          <a:custGeom>
            <a:avLst/>
            <a:gdLst/>
            <a:ahLst/>
            <a:cxnLst/>
            <a:rect l="l" t="t" r="r" b="b"/>
            <a:pathLst>
              <a:path w="2819088" h="4004778">
                <a:moveTo>
                  <a:pt x="0" y="0"/>
                </a:moveTo>
                <a:lnTo>
                  <a:pt x="2819088" y="0"/>
                </a:lnTo>
                <a:lnTo>
                  <a:pt x="2819088" y="4004777"/>
                </a:lnTo>
                <a:lnTo>
                  <a:pt x="0" y="4004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7CF63FE-59AB-0E50-E58B-D84E0295338B}"/>
              </a:ext>
            </a:extLst>
          </p:cNvPr>
          <p:cNvSpPr/>
          <p:nvPr/>
        </p:nvSpPr>
        <p:spPr>
          <a:xfrm>
            <a:off x="13813375" y="4807952"/>
            <a:ext cx="3048290" cy="3985265"/>
          </a:xfrm>
          <a:custGeom>
            <a:avLst/>
            <a:gdLst/>
            <a:ahLst/>
            <a:cxnLst/>
            <a:rect l="l" t="t" r="r" b="b"/>
            <a:pathLst>
              <a:path w="3048290" h="3985265">
                <a:moveTo>
                  <a:pt x="0" y="0"/>
                </a:moveTo>
                <a:lnTo>
                  <a:pt x="3048291" y="0"/>
                </a:lnTo>
                <a:lnTo>
                  <a:pt x="3048291" y="3985265"/>
                </a:lnTo>
                <a:lnTo>
                  <a:pt x="0" y="3985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32" r="-295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1E14941-4B39-FA8D-BE77-E192F08CC3BC}"/>
              </a:ext>
            </a:extLst>
          </p:cNvPr>
          <p:cNvSpPr/>
          <p:nvPr/>
        </p:nvSpPr>
        <p:spPr>
          <a:xfrm>
            <a:off x="1271363" y="4827465"/>
            <a:ext cx="2640218" cy="3965751"/>
          </a:xfrm>
          <a:custGeom>
            <a:avLst/>
            <a:gdLst/>
            <a:ahLst/>
            <a:cxnLst/>
            <a:rect l="l" t="t" r="r" b="b"/>
            <a:pathLst>
              <a:path w="2640218" h="3965751">
                <a:moveTo>
                  <a:pt x="0" y="0"/>
                </a:moveTo>
                <a:lnTo>
                  <a:pt x="2640218" y="0"/>
                </a:lnTo>
                <a:lnTo>
                  <a:pt x="2640218" y="3965751"/>
                </a:lnTo>
                <a:lnTo>
                  <a:pt x="0" y="3965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009" r="-1298" b="-12549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B4E9757-185A-03BA-804E-0581C0ADBE1A}"/>
              </a:ext>
            </a:extLst>
          </p:cNvPr>
          <p:cNvSpPr txBox="1"/>
          <p:nvPr/>
        </p:nvSpPr>
        <p:spPr>
          <a:xfrm>
            <a:off x="1271360" y="2726078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  <a:defRPr/>
            </a:pPr>
            <a:r>
              <a:rPr lang="en-US" sz="5400" dirty="0" err="1">
                <a:solidFill>
                  <a:srgbClr val="FF2929"/>
                </a:solidFill>
                <a:latin typeface="Arial Black" panose="020B0A04020102020204" pitchFamily="34" charset="0"/>
              </a:rPr>
              <a:t>Як</a:t>
            </a:r>
            <a:r>
              <a:rPr lang="en-US" sz="54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максимально</a:t>
            </a:r>
            <a:r>
              <a:rPr lang="en-US" sz="54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прокачати</a:t>
            </a:r>
            <a:r>
              <a:rPr lang="en-US" sz="54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solidFill>
                  <a:srgbClr val="FF2929"/>
                </a:solidFill>
                <a:latin typeface="Arial Black" panose="020B0A04020102020204" pitchFamily="34" charset="0"/>
              </a:rPr>
              <a:t>себе</a:t>
            </a:r>
            <a:endParaRPr lang="en-US" sz="5400" dirty="0">
              <a:solidFill>
                <a:srgbClr val="FF2929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21A1AF3-636C-00FE-B573-DE142574ACF5}"/>
              </a:ext>
            </a:extLst>
          </p:cNvPr>
          <p:cNvSpPr txBox="1"/>
          <p:nvPr/>
        </p:nvSpPr>
        <p:spPr>
          <a:xfrm>
            <a:off x="1727871" y="3666226"/>
            <a:ext cx="1473825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  <a:defRPr/>
            </a:pP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Ну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і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задачки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...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теж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відчуваєш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що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треба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хутчіш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бігти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 в </a:t>
            </a:r>
            <a:r>
              <a:rPr lang="en-US" sz="3000" b="1" dirty="0" err="1">
                <a:solidFill>
                  <a:srgbClr val="000000"/>
                </a:solidFill>
                <a:latin typeface="DM Sans Bold"/>
              </a:rPr>
              <a:t>книжковий</a:t>
            </a:r>
            <a:r>
              <a:rPr lang="en-US" sz="30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15" name="Групувати 14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226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690146" y="3550732"/>
            <a:ext cx="9185324" cy="5465621"/>
          </a:xfrm>
          <a:custGeom>
            <a:avLst/>
            <a:gdLst/>
            <a:ahLst/>
            <a:cxnLst/>
            <a:rect l="l" t="t" r="r" b="b"/>
            <a:pathLst>
              <a:path w="9185324" h="5465620">
                <a:moveTo>
                  <a:pt x="0" y="0"/>
                </a:moveTo>
                <a:lnTo>
                  <a:pt x="9185324" y="0"/>
                </a:lnTo>
                <a:lnTo>
                  <a:pt x="9185324" y="5465620"/>
                </a:lnTo>
                <a:lnTo>
                  <a:pt x="0" y="5465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04" r="-2513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3" y="3531681"/>
            <a:ext cx="6295810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8"/>
              </a:lnSpc>
              <a:defRPr/>
            </a:pPr>
            <a:r>
              <a:rPr lang="en-US" sz="3900" dirty="0" err="1">
                <a:latin typeface="Arial Black" panose="020B0A04020102020204" pitchFamily="34" charset="0"/>
              </a:rPr>
              <a:t>Ваш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найголовніший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актив</a:t>
            </a:r>
            <a:r>
              <a:rPr lang="en-US" sz="3900" dirty="0">
                <a:latin typeface="Arial Black" panose="020B0A04020102020204" pitchFamily="34" charset="0"/>
              </a:rPr>
              <a:t> — </a:t>
            </a:r>
            <a:r>
              <a:rPr lang="en-US" sz="3900" dirty="0" err="1">
                <a:latin typeface="Arial Black" panose="020B0A04020102020204" pitchFamily="34" charset="0"/>
              </a:rPr>
              <a:t>це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ви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самі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ts val="4798"/>
              </a:lnSpc>
              <a:spcBef>
                <a:spcPct val="0"/>
              </a:spcBef>
              <a:defRPr/>
            </a:pPr>
            <a:r>
              <a:rPr lang="en-US" sz="3900" dirty="0" err="1">
                <a:latin typeface="Arial Black" panose="020B0A04020102020204" pitchFamily="34" charset="0"/>
              </a:rPr>
              <a:t>Вкладіть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свій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час</a:t>
            </a:r>
            <a:r>
              <a:rPr lang="en-US" sz="3900" dirty="0">
                <a:latin typeface="Arial Black" panose="020B0A04020102020204" pitchFamily="34" charset="0"/>
              </a:rPr>
              <a:t>, </a:t>
            </a:r>
            <a:r>
              <a:rPr lang="en-US" sz="3900" dirty="0" err="1">
                <a:latin typeface="Arial Black" panose="020B0A04020102020204" pitchFamily="34" charset="0"/>
              </a:rPr>
              <a:t>свої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зусилля</a:t>
            </a:r>
            <a:r>
              <a:rPr lang="en-US" sz="3900" dirty="0">
                <a:latin typeface="Arial Black" panose="020B0A04020102020204" pitchFamily="34" charset="0"/>
              </a:rPr>
              <a:t> і </a:t>
            </a:r>
            <a:r>
              <a:rPr lang="en-US" sz="3900" dirty="0" err="1">
                <a:latin typeface="Arial Black" panose="020B0A04020102020204" pitchFamily="34" charset="0"/>
              </a:rPr>
              <a:t>гроші</a:t>
            </a:r>
            <a:r>
              <a:rPr lang="en-US" sz="3900" dirty="0">
                <a:latin typeface="Arial Black" panose="020B0A04020102020204" pitchFamily="34" charset="0"/>
              </a:rPr>
              <a:t> в </a:t>
            </a:r>
            <a:r>
              <a:rPr lang="en-US" sz="3900" dirty="0" err="1">
                <a:latin typeface="Arial Black" panose="020B0A04020102020204" pitchFamily="34" charset="0"/>
              </a:rPr>
              <a:t>навчання</a:t>
            </a:r>
            <a:r>
              <a:rPr lang="en-US" sz="3900" dirty="0">
                <a:latin typeface="Arial Black" panose="020B0A04020102020204" pitchFamily="34" charset="0"/>
              </a:rPr>
              <a:t>, </a:t>
            </a:r>
            <a:r>
              <a:rPr lang="en-US" sz="3900" dirty="0" err="1">
                <a:latin typeface="Arial Black" panose="020B0A04020102020204" pitchFamily="34" charset="0"/>
              </a:rPr>
              <a:t>підготовку</a:t>
            </a:r>
            <a:r>
              <a:rPr lang="en-US" sz="3900" dirty="0">
                <a:latin typeface="Arial Black" panose="020B0A04020102020204" pitchFamily="34" charset="0"/>
              </a:rPr>
              <a:t> і </a:t>
            </a:r>
            <a:r>
              <a:rPr lang="en-US" sz="3900" dirty="0" err="1">
                <a:latin typeface="Arial Black" panose="020B0A04020102020204" pitchFamily="34" charset="0"/>
              </a:rPr>
              <a:t>підтримку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вашого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найголовнішого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активу</a:t>
            </a:r>
            <a:r>
              <a:rPr lang="en-US" sz="3900" dirty="0">
                <a:latin typeface="Arial Black" panose="020B0A04020102020204" pitchFamily="34" charset="0"/>
              </a:rPr>
              <a:t>. </a:t>
            </a:r>
            <a:r>
              <a:rPr lang="en-US" sz="3900" dirty="0" err="1">
                <a:latin typeface="Arial Black" panose="020B0A04020102020204" pitchFamily="34" charset="0"/>
              </a:rPr>
              <a:t>Том</a:t>
            </a:r>
            <a:r>
              <a:rPr lang="en-US" sz="3900" dirty="0">
                <a:latin typeface="Arial Black" panose="020B0A04020102020204" pitchFamily="34" charset="0"/>
              </a:rPr>
              <a:t> </a:t>
            </a:r>
            <a:r>
              <a:rPr lang="en-US" sz="3900" dirty="0" err="1">
                <a:latin typeface="Arial Black" panose="020B0A04020102020204" pitchFamily="34" charset="0"/>
              </a:rPr>
              <a:t>Хопкінс</a:t>
            </a:r>
            <a:r>
              <a:rPr lang="en-US" sz="3900" dirty="0"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4413" y="3531681"/>
            <a:ext cx="6295810" cy="58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8"/>
              </a:lnSpc>
              <a:defRPr/>
            </a:pPr>
            <a:r>
              <a:rPr lang="en-US" sz="3900" dirty="0">
                <a:solidFill>
                  <a:srgbClr val="F4FFF3"/>
                </a:solidFill>
                <a:latin typeface="Intro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2977" y="2468179"/>
            <a:ext cx="1524205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  <a:spcBef>
                <a:spcPct val="0"/>
              </a:spcBef>
              <a:defRPr/>
            </a:pP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Зосереджуйтесь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на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важливому</a:t>
            </a:r>
            <a:endParaRPr lang="en-US" sz="4800" dirty="0">
              <a:solidFill>
                <a:srgbClr val="FF2929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" name="Групувати 1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38481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9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3216" y="504990"/>
            <a:ext cx="17131202" cy="9262289"/>
            <a:chOff x="0" y="-64971"/>
            <a:chExt cx="4511921" cy="2424676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4971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75707" y="2592564"/>
            <a:ext cx="6909334" cy="1208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endParaRPr lang="en-US" sz="4800" b="1" dirty="0">
              <a:latin typeface="Arial Black" panose="020B0A04020102020204" pitchFamily="34" charset="0"/>
            </a:endParaRPr>
          </a:p>
          <a:p>
            <a:pPr algn="ctr">
              <a:lnSpc>
                <a:spcPts val="4718"/>
              </a:lnSpc>
            </a:pPr>
            <a:r>
              <a:rPr lang="en-US" sz="4800" b="1" dirty="0" err="1">
                <a:latin typeface="Arial Black" panose="020B0A04020102020204" pitchFamily="34" charset="0"/>
              </a:rPr>
              <a:t>Рамка</a:t>
            </a:r>
            <a:r>
              <a:rPr lang="en-US" sz="4800" b="1" dirty="0">
                <a:latin typeface="Arial Black" panose="020B0A04020102020204" pitchFamily="34" charset="0"/>
              </a:rPr>
              <a:t> </a:t>
            </a:r>
            <a:r>
              <a:rPr lang="en-US" sz="4800" b="1" dirty="0" err="1">
                <a:latin typeface="Arial Black" panose="020B0A04020102020204" pitchFamily="34" charset="0"/>
              </a:rPr>
              <a:t>проблеми</a:t>
            </a:r>
            <a:endParaRPr lang="en-US" sz="4800" b="1" dirty="0">
              <a:latin typeface="Arial Black" panose="020B0A04020102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44817" y="4349705"/>
            <a:ext cx="6909334" cy="837755"/>
            <a:chOff x="0" y="0"/>
            <a:chExt cx="1898965" cy="2302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30735" y="4461031"/>
            <a:ext cx="6537498" cy="615104"/>
            <a:chOff x="0" y="0"/>
            <a:chExt cx="1796769" cy="1690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4443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75704" y="5333502"/>
            <a:ext cx="6878444" cy="837755"/>
            <a:chOff x="0" y="0"/>
            <a:chExt cx="1890475" cy="2302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0793" y="5444828"/>
            <a:ext cx="6508270" cy="615104"/>
            <a:chOff x="0" y="0"/>
            <a:chExt cx="1788736" cy="1690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07354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Хто винен?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44817" y="6317300"/>
            <a:ext cx="6909334" cy="837755"/>
            <a:chOff x="0" y="0"/>
            <a:chExt cx="1898965" cy="2302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30735" y="6428626"/>
            <a:ext cx="6537498" cy="615104"/>
            <a:chOff x="0" y="0"/>
            <a:chExt cx="1796769" cy="1690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044438" y="6518313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досі не вирішив/-ла?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675707" y="7301098"/>
            <a:ext cx="6909334" cy="837755"/>
            <a:chOff x="0" y="0"/>
            <a:chExt cx="1898965" cy="23024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1625" y="7412423"/>
            <a:ext cx="6537498" cy="615104"/>
            <a:chOff x="0" y="0"/>
            <a:chExt cx="1796769" cy="16905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075328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довго це триває?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660261" y="8284895"/>
            <a:ext cx="6909334" cy="837755"/>
            <a:chOff x="0" y="0"/>
            <a:chExt cx="1898965" cy="23024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846179" y="8396221"/>
            <a:ext cx="6537498" cy="615104"/>
            <a:chOff x="0" y="0"/>
            <a:chExt cx="1796769" cy="16905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2059884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Так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sp>
        <p:nvSpPr>
          <p:cNvPr id="47" name="AutoShape 47"/>
          <p:cNvSpPr/>
          <p:nvPr/>
        </p:nvSpPr>
        <p:spPr>
          <a:xfrm>
            <a:off x="9201150" y="3625980"/>
            <a:ext cx="0" cy="5997273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8" name="TextBox 48"/>
          <p:cNvSpPr txBox="1"/>
          <p:nvPr/>
        </p:nvSpPr>
        <p:spPr>
          <a:xfrm>
            <a:off x="9459468" y="3127251"/>
            <a:ext cx="7785310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380"/>
              </a:lnSpc>
              <a:spcBef>
                <a:spcPct val="0"/>
              </a:spcBef>
            </a:pPr>
            <a:r>
              <a:rPr lang="en-US" sz="6100" b="1" dirty="0">
                <a:latin typeface="Arial Black" panose="020B0A04020102020204" pitchFamily="34" charset="0"/>
              </a:rPr>
              <a:t>ЯК ПРАВИЛЬНО СТАВИТИ  ЗАПИТАННЯ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798937" y="4211078"/>
            <a:ext cx="6909334" cy="976382"/>
          </a:xfrm>
          <a:prstGeom prst="rect">
            <a:avLst/>
          </a:prstGeom>
        </p:spPr>
        <p:txBody>
          <a:bodyPr lIns="48680" tIns="48680" rIns="48680" bIns="4868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grpSp>
        <p:nvGrpSpPr>
          <p:cNvPr id="49" name="Групувати 48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1" b="99242" l="10000" r="90000">
                        <a14:backgroundMark x1="39444" y1="27576" x2="47222" y2="2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518667"/>
            <a:ext cx="5774077" cy="4234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58973" y="4089291"/>
            <a:ext cx="17066942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10"/>
              </a:lnSpc>
              <a:defRPr/>
            </a:pPr>
            <a:r>
              <a:rPr lang="en-US" sz="23000" b="1" dirty="0">
                <a:solidFill>
                  <a:srgbClr val="FF2929"/>
                </a:solidFill>
                <a:latin typeface="Now Bold"/>
              </a:rPr>
              <a:t>З</a:t>
            </a:r>
            <a:r>
              <a:rPr lang="ru-RU" sz="23000" b="1" dirty="0">
                <a:solidFill>
                  <a:srgbClr val="FF2929"/>
                </a:solidFill>
                <a:latin typeface="Now Bold"/>
              </a:rPr>
              <a:t>А</a:t>
            </a:r>
            <a:r>
              <a:rPr lang="en-US" sz="23000" b="1" dirty="0">
                <a:solidFill>
                  <a:srgbClr val="FF2929"/>
                </a:solidFill>
                <a:latin typeface="Now Bold"/>
              </a:rPr>
              <a:t> УВАГУ!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1370" y="8138053"/>
            <a:ext cx="1564309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8"/>
              </a:lnSpc>
              <a:spcBef>
                <a:spcPct val="0"/>
              </a:spcBef>
              <a:defRPr/>
            </a:pPr>
            <a:r>
              <a:rPr lang="en-US" sz="2900" dirty="0" err="1">
                <a:latin typeface="Intro"/>
              </a:rPr>
              <a:t>Успіх</a:t>
            </a:r>
            <a:r>
              <a:rPr lang="en-US" sz="2900" dirty="0">
                <a:latin typeface="Intro"/>
              </a:rPr>
              <a:t> — </a:t>
            </a:r>
            <a:r>
              <a:rPr lang="en-US" sz="2900" dirty="0" err="1">
                <a:latin typeface="Intro"/>
              </a:rPr>
              <a:t>це</a:t>
            </a:r>
            <a:r>
              <a:rPr lang="en-US" sz="2900" dirty="0">
                <a:latin typeface="Intro"/>
              </a:rPr>
              <a:t> </a:t>
            </a:r>
            <a:r>
              <a:rPr lang="en-US" sz="2900" dirty="0" err="1">
                <a:latin typeface="Intro"/>
              </a:rPr>
              <a:t>сума</a:t>
            </a:r>
            <a:r>
              <a:rPr lang="en-US" sz="2900" dirty="0">
                <a:latin typeface="Intro"/>
              </a:rPr>
              <a:t> </a:t>
            </a:r>
            <a:r>
              <a:rPr lang="en-US" sz="2900" dirty="0" err="1">
                <a:latin typeface="Intro"/>
              </a:rPr>
              <a:t>маленьких</a:t>
            </a:r>
            <a:r>
              <a:rPr lang="en-US" sz="2900" dirty="0">
                <a:latin typeface="Intro"/>
              </a:rPr>
              <a:t> </a:t>
            </a:r>
            <a:r>
              <a:rPr lang="en-US" sz="2900" dirty="0" err="1">
                <a:latin typeface="Intro"/>
              </a:rPr>
              <a:t>зусиль</a:t>
            </a:r>
            <a:r>
              <a:rPr lang="en-US" sz="2900" dirty="0">
                <a:latin typeface="Intro"/>
              </a:rPr>
              <a:t>, </a:t>
            </a:r>
            <a:r>
              <a:rPr lang="en-US" sz="2900" dirty="0" err="1">
                <a:latin typeface="Intro"/>
              </a:rPr>
              <a:t>які</a:t>
            </a:r>
            <a:r>
              <a:rPr lang="en-US" sz="2900" dirty="0">
                <a:latin typeface="Intro"/>
              </a:rPr>
              <a:t> </a:t>
            </a:r>
            <a:r>
              <a:rPr lang="en-US" sz="2900" dirty="0" err="1">
                <a:latin typeface="Intro"/>
              </a:rPr>
              <a:t>повторюються</a:t>
            </a:r>
            <a:r>
              <a:rPr lang="en-US" sz="2900" dirty="0">
                <a:latin typeface="Intro"/>
              </a:rPr>
              <a:t> </a:t>
            </a:r>
            <a:r>
              <a:rPr lang="en-US" sz="2900" dirty="0" err="1">
                <a:latin typeface="Intro"/>
              </a:rPr>
              <a:t>кожного</a:t>
            </a:r>
            <a:r>
              <a:rPr lang="en-US" sz="2900" dirty="0">
                <a:latin typeface="Intro"/>
              </a:rPr>
              <a:t> </a:t>
            </a:r>
            <a:r>
              <a:rPr lang="en-US" sz="2900" dirty="0" err="1">
                <a:latin typeface="Intro"/>
              </a:rPr>
              <a:t>дня</a:t>
            </a:r>
            <a:endParaRPr lang="en-US" sz="2900" dirty="0">
              <a:latin typeface="Intr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58970" y="2368886"/>
            <a:ext cx="15113928" cy="2653085"/>
            <a:chOff x="0" y="-257175"/>
            <a:chExt cx="20151902" cy="3537446"/>
          </a:xfrm>
        </p:grpSpPr>
        <p:sp>
          <p:nvSpPr>
            <p:cNvPr id="8" name="TextBox 8"/>
            <p:cNvSpPr txBox="1"/>
            <p:nvPr/>
          </p:nvSpPr>
          <p:spPr>
            <a:xfrm>
              <a:off x="0" y="-257175"/>
              <a:ext cx="19948702" cy="3334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461"/>
                </a:lnSpc>
                <a:defRPr/>
              </a:pPr>
              <a:r>
                <a:rPr lang="en-US" sz="13900" b="1" dirty="0">
                  <a:solidFill>
                    <a:srgbClr val="FF2929"/>
                  </a:solidFill>
                  <a:latin typeface="Now Bold"/>
                </a:rPr>
                <a:t>ДЯКУЄМО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03200" y="-53975"/>
              <a:ext cx="19948702" cy="3334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461"/>
                </a:lnSpc>
                <a:defRPr/>
              </a:pPr>
              <a:endParaRPr lang="en-US" sz="13900" b="1" dirty="0">
                <a:solidFill>
                  <a:srgbClr val="FFFFFF"/>
                </a:solidFill>
                <a:latin typeface="Now Bold"/>
              </a:endParaRPr>
            </a:p>
          </p:txBody>
        </p:sp>
      </p:grpSp>
      <p:grpSp>
        <p:nvGrpSpPr>
          <p:cNvPr id="14" name="Групувати 13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FC021-38BE-3FEE-8565-855CE97A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EE0E69-96B1-0D4B-9112-DE95B753CFEA}"/>
              </a:ext>
            </a:extLst>
          </p:cNvPr>
          <p:cNvGrpSpPr/>
          <p:nvPr/>
        </p:nvGrpSpPr>
        <p:grpSpPr>
          <a:xfrm>
            <a:off x="563666" y="70770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5AF064-26C1-1BA4-6AD0-46E1869A91CD}"/>
                </a:ext>
              </a:extLst>
            </p:cNvPr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90C991-9C85-FA98-B4B9-26DCD7E007EF}"/>
                </a:ext>
              </a:extLst>
            </p:cNvPr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275D39E-261C-2E6E-9876-77884EBF8FEF}"/>
              </a:ext>
            </a:extLst>
          </p:cNvPr>
          <p:cNvSpPr txBox="1"/>
          <p:nvPr/>
        </p:nvSpPr>
        <p:spPr>
          <a:xfrm>
            <a:off x="2629088" y="3519449"/>
            <a:ext cx="480418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400" b="1" dirty="0" err="1">
                <a:latin typeface="Intro" panose="02000000000000000000" charset="0"/>
              </a:rPr>
              <a:t>Рамка</a:t>
            </a:r>
            <a:r>
              <a:rPr lang="en-US" sz="3400" b="1" dirty="0">
                <a:latin typeface="Intro" panose="02000000000000000000" charset="0"/>
              </a:rPr>
              <a:t> </a:t>
            </a:r>
            <a:r>
              <a:rPr lang="en-US" sz="3400" b="1" dirty="0" err="1">
                <a:latin typeface="Intro" panose="02000000000000000000" charset="0"/>
              </a:rPr>
              <a:t>проблеми</a:t>
            </a:r>
            <a:endParaRPr lang="en-US" sz="3400" b="1" dirty="0">
              <a:latin typeface="Intro" panose="02000000000000000000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894EC90-D6CE-37B2-A763-27E4E21F575E}"/>
              </a:ext>
            </a:extLst>
          </p:cNvPr>
          <p:cNvSpPr txBox="1"/>
          <p:nvPr/>
        </p:nvSpPr>
        <p:spPr>
          <a:xfrm>
            <a:off x="10801350" y="3568834"/>
            <a:ext cx="493539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400" b="1" dirty="0" err="1">
                <a:latin typeface="Intro" panose="02000000000000000000" charset="0"/>
              </a:rPr>
              <a:t>Рамка</a:t>
            </a:r>
            <a:r>
              <a:rPr lang="en-US" sz="3400" b="1" dirty="0">
                <a:latin typeface="Intro" panose="02000000000000000000" charset="0"/>
              </a:rPr>
              <a:t> </a:t>
            </a:r>
            <a:r>
              <a:rPr lang="en-US" sz="3400" b="1" dirty="0" err="1">
                <a:latin typeface="Intro" panose="02000000000000000000" charset="0"/>
              </a:rPr>
              <a:t>результату</a:t>
            </a:r>
            <a:endParaRPr lang="en-US" sz="3400" b="1" dirty="0">
              <a:latin typeface="Intro" panose="02000000000000000000" charset="0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CDD8E34-209E-44FB-9AC5-7751785AE13E}"/>
              </a:ext>
            </a:extLst>
          </p:cNvPr>
          <p:cNvGrpSpPr/>
          <p:nvPr/>
        </p:nvGrpSpPr>
        <p:grpSpPr>
          <a:xfrm>
            <a:off x="1644817" y="4349705"/>
            <a:ext cx="6909334" cy="837755"/>
            <a:chOff x="0" y="0"/>
            <a:chExt cx="1898965" cy="23024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74AFB56-7D22-2274-3FCD-DCB92FE28148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5CDD618-9E2E-37F2-4BF1-81E786F3C4DA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7216A81-74BE-C5C5-E71B-4C33C0FE681F}"/>
              </a:ext>
            </a:extLst>
          </p:cNvPr>
          <p:cNvGrpSpPr/>
          <p:nvPr/>
        </p:nvGrpSpPr>
        <p:grpSpPr>
          <a:xfrm>
            <a:off x="1830735" y="4461031"/>
            <a:ext cx="6537498" cy="615104"/>
            <a:chOff x="0" y="0"/>
            <a:chExt cx="1796769" cy="16905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9974975-B9B8-77B4-2710-EEA3E3FE6E0D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4BBB543-854C-F2FC-0B3C-8BDF0F8C198C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DD64A235-FD26-EF51-1180-277FE5C7D243}"/>
              </a:ext>
            </a:extLst>
          </p:cNvPr>
          <p:cNvSpPr txBox="1"/>
          <p:nvPr/>
        </p:nvSpPr>
        <p:spPr>
          <a:xfrm>
            <a:off x="204443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91C6603C-215C-3B0B-2CF3-B50BDE83B7EA}"/>
              </a:ext>
            </a:extLst>
          </p:cNvPr>
          <p:cNvGrpSpPr/>
          <p:nvPr/>
        </p:nvGrpSpPr>
        <p:grpSpPr>
          <a:xfrm>
            <a:off x="1675704" y="5333502"/>
            <a:ext cx="6878444" cy="837755"/>
            <a:chOff x="0" y="0"/>
            <a:chExt cx="1890475" cy="23024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B43B59B-1CD8-26FA-EB6A-F9F7D88AD230}"/>
                </a:ext>
              </a:extLst>
            </p:cNvPr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773756C-F62D-A74E-51EC-988B01E6F677}"/>
                </a:ext>
              </a:extLst>
            </p:cNvPr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7C913EF-DDE1-B830-0F38-2831422E868A}"/>
              </a:ext>
            </a:extLst>
          </p:cNvPr>
          <p:cNvGrpSpPr/>
          <p:nvPr/>
        </p:nvGrpSpPr>
        <p:grpSpPr>
          <a:xfrm>
            <a:off x="1860793" y="5444828"/>
            <a:ext cx="6508270" cy="615104"/>
            <a:chOff x="0" y="0"/>
            <a:chExt cx="1788736" cy="169055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69A745-DC46-B651-E35F-06B7C20C96C4}"/>
                </a:ext>
              </a:extLst>
            </p:cNvPr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6DD7452-3001-4311-CB9E-B77EF4F2A04A}"/>
                </a:ext>
              </a:extLst>
            </p:cNvPr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F5AF8246-58F4-D4E1-C739-DADCB3FAB515}"/>
              </a:ext>
            </a:extLst>
          </p:cNvPr>
          <p:cNvSpPr txBox="1"/>
          <p:nvPr/>
        </p:nvSpPr>
        <p:spPr>
          <a:xfrm>
            <a:off x="207354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Хто винен?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1010794-1FC5-B9E1-2F51-DBEA95BE12E3}"/>
              </a:ext>
            </a:extLst>
          </p:cNvPr>
          <p:cNvGrpSpPr/>
          <p:nvPr/>
        </p:nvGrpSpPr>
        <p:grpSpPr>
          <a:xfrm>
            <a:off x="1644817" y="6317300"/>
            <a:ext cx="6909334" cy="837755"/>
            <a:chOff x="0" y="0"/>
            <a:chExt cx="1898965" cy="23024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8077EC1-BA2F-5E06-1341-BE87074F18B9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1C8EF6F-A9F3-B4C5-0693-0F1302FD4A86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9F8E819-906B-E2DD-94EA-8E97213D7D71}"/>
              </a:ext>
            </a:extLst>
          </p:cNvPr>
          <p:cNvGrpSpPr/>
          <p:nvPr/>
        </p:nvGrpSpPr>
        <p:grpSpPr>
          <a:xfrm>
            <a:off x="1830735" y="6428626"/>
            <a:ext cx="6537498" cy="615104"/>
            <a:chOff x="0" y="0"/>
            <a:chExt cx="1796769" cy="169055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363CFE1-02E6-3B00-1B18-745DEA154708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65FCA90-9D9A-3096-F50F-19AAC94F128E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D9CC16C9-DBA5-7181-B6BA-A7B98BDB390C}"/>
              </a:ext>
            </a:extLst>
          </p:cNvPr>
          <p:cNvSpPr txBox="1"/>
          <p:nvPr/>
        </p:nvSpPr>
        <p:spPr>
          <a:xfrm>
            <a:off x="2044438" y="6518313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досі не вирішив/-ла?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EC1078FA-962A-EFAC-D78C-A88F8C65B2DC}"/>
              </a:ext>
            </a:extLst>
          </p:cNvPr>
          <p:cNvGrpSpPr/>
          <p:nvPr/>
        </p:nvGrpSpPr>
        <p:grpSpPr>
          <a:xfrm>
            <a:off x="1675707" y="7301098"/>
            <a:ext cx="6909334" cy="837755"/>
            <a:chOff x="0" y="0"/>
            <a:chExt cx="1898965" cy="230249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83C7238-C160-0DFD-7ECE-02DB7C056B5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ECABA5D8-87C9-3C69-5E16-01A92F66CFAD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D51DDA0A-6136-DB79-628D-BA672889EBD9}"/>
              </a:ext>
            </a:extLst>
          </p:cNvPr>
          <p:cNvGrpSpPr/>
          <p:nvPr/>
        </p:nvGrpSpPr>
        <p:grpSpPr>
          <a:xfrm>
            <a:off x="1861625" y="7412423"/>
            <a:ext cx="6537498" cy="615104"/>
            <a:chOff x="0" y="0"/>
            <a:chExt cx="1796769" cy="169055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E936508-FF56-5B99-F3F2-071AAB113BE2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B4B40CBC-3C3E-29A1-CC92-0C40FA50B152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C6F3B387-FC6E-2F3E-442E-CAB17B0FBB30}"/>
              </a:ext>
            </a:extLst>
          </p:cNvPr>
          <p:cNvSpPr txBox="1"/>
          <p:nvPr/>
        </p:nvSpPr>
        <p:spPr>
          <a:xfrm>
            <a:off x="2075328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довго це триває?</a:t>
            </a:r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9A7623F-9FAC-FC19-4F54-AE33C58B08FF}"/>
              </a:ext>
            </a:extLst>
          </p:cNvPr>
          <p:cNvGrpSpPr/>
          <p:nvPr/>
        </p:nvGrpSpPr>
        <p:grpSpPr>
          <a:xfrm>
            <a:off x="1660261" y="8284895"/>
            <a:ext cx="6909334" cy="837755"/>
            <a:chOff x="0" y="0"/>
            <a:chExt cx="1898965" cy="23024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220F9B5-C84C-AFCF-2FAC-4205CD7250A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77AD3072-F9BC-1769-D8B8-0C0A3D567492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0C71EFA6-CB1E-0929-02FF-87A9FD2C9523}"/>
              </a:ext>
            </a:extLst>
          </p:cNvPr>
          <p:cNvGrpSpPr/>
          <p:nvPr/>
        </p:nvGrpSpPr>
        <p:grpSpPr>
          <a:xfrm>
            <a:off x="1846179" y="8396221"/>
            <a:ext cx="6537498" cy="615104"/>
            <a:chOff x="0" y="0"/>
            <a:chExt cx="1796769" cy="169055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E808993-3429-3301-FAA1-745F55032639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8F5D8B6-C74E-3B0A-05AF-30F738F59785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43" name="TextBox 43">
            <a:extLst>
              <a:ext uri="{FF2B5EF4-FFF2-40B4-BE49-F238E27FC236}">
                <a16:creationId xmlns:a16="http://schemas.microsoft.com/office/drawing/2014/main" id="{16FC86F1-2216-07A6-AF03-BE421A4A5394}"/>
              </a:ext>
            </a:extLst>
          </p:cNvPr>
          <p:cNvSpPr txBox="1"/>
          <p:nvPr/>
        </p:nvSpPr>
        <p:spPr>
          <a:xfrm>
            <a:off x="2059884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Так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77C4FEA1-2C34-03DD-5E94-F42723D9C048}"/>
              </a:ext>
            </a:extLst>
          </p:cNvPr>
          <p:cNvSpPr txBox="1"/>
          <p:nvPr/>
        </p:nvSpPr>
        <p:spPr>
          <a:xfrm>
            <a:off x="1447800" y="2140741"/>
            <a:ext cx="15694444" cy="8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  <a:spcBef>
                <a:spcPct val="0"/>
              </a:spcBef>
            </a:pPr>
            <a:r>
              <a:rPr lang="en-US" sz="4800" u="sng" dirty="0">
                <a:latin typeface="Arial Black" panose="020B0A04020102020204" pitchFamily="34" charset="0"/>
              </a:rPr>
              <a:t>ЯК ПРАВИЛЬНО СТАВИТИ  ЗАПИТАННЯ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B785E1E5-7EAD-96DF-B45B-7463410355D7}"/>
              </a:ext>
            </a:extLst>
          </p:cNvPr>
          <p:cNvGrpSpPr/>
          <p:nvPr/>
        </p:nvGrpSpPr>
        <p:grpSpPr>
          <a:xfrm>
            <a:off x="9798937" y="4349705"/>
            <a:ext cx="6909334" cy="837755"/>
            <a:chOff x="0" y="0"/>
            <a:chExt cx="1898965" cy="23024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884248A-8F24-A066-F6C3-4932C80487A0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3482469E-A31C-689D-5B3E-0DCB9DE29C2E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2" name="Group 52">
            <a:extLst>
              <a:ext uri="{FF2B5EF4-FFF2-40B4-BE49-F238E27FC236}">
                <a16:creationId xmlns:a16="http://schemas.microsoft.com/office/drawing/2014/main" id="{360DB490-03C2-AF66-F4DE-1C9B25A947F0}"/>
              </a:ext>
            </a:extLst>
          </p:cNvPr>
          <p:cNvGrpSpPr/>
          <p:nvPr/>
        </p:nvGrpSpPr>
        <p:grpSpPr>
          <a:xfrm>
            <a:off x="9984855" y="4461031"/>
            <a:ext cx="6537498" cy="615104"/>
            <a:chOff x="0" y="0"/>
            <a:chExt cx="1796769" cy="169055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8E62F962-3EB7-B26B-0F75-364223EBE6DD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4AD59148-C7E0-467A-B347-3C7BDC1816E0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ECA40CC1-14E9-9CC7-5741-3B044CD0E693}"/>
              </a:ext>
            </a:extLst>
          </p:cNvPr>
          <p:cNvSpPr txBox="1"/>
          <p:nvPr/>
        </p:nvSpPr>
        <p:spPr>
          <a:xfrm>
            <a:off x="1019855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Чого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БАЖАЄШ?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4A8C1F05-31C1-93B4-8F3D-285A4802855C}"/>
              </a:ext>
            </a:extLst>
          </p:cNvPr>
          <p:cNvGrpSpPr/>
          <p:nvPr/>
        </p:nvGrpSpPr>
        <p:grpSpPr>
          <a:xfrm>
            <a:off x="9829824" y="5333502"/>
            <a:ext cx="6878444" cy="837755"/>
            <a:chOff x="0" y="0"/>
            <a:chExt cx="1890475" cy="230249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10287DEF-1CEC-D553-BFBA-72F33C9A4589}"/>
                </a:ext>
              </a:extLst>
            </p:cNvPr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2DBEFA87-4F3B-671E-FA25-8E70DA3F230F}"/>
                </a:ext>
              </a:extLst>
            </p:cNvPr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9" name="Group 59">
            <a:extLst>
              <a:ext uri="{FF2B5EF4-FFF2-40B4-BE49-F238E27FC236}">
                <a16:creationId xmlns:a16="http://schemas.microsoft.com/office/drawing/2014/main" id="{C7D60829-AB81-26C4-DD79-03813B56B83F}"/>
              </a:ext>
            </a:extLst>
          </p:cNvPr>
          <p:cNvGrpSpPr/>
          <p:nvPr/>
        </p:nvGrpSpPr>
        <p:grpSpPr>
          <a:xfrm>
            <a:off x="10014915" y="5444828"/>
            <a:ext cx="6508270" cy="615104"/>
            <a:chOff x="0" y="0"/>
            <a:chExt cx="1788736" cy="169055"/>
          </a:xfrm>
        </p:grpSpPr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3D6615C2-E155-DB67-A187-61F6BBCCC77D}"/>
                </a:ext>
              </a:extLst>
            </p:cNvPr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C5600EC9-D1CF-E8E8-39E7-2361E821900A}"/>
                </a:ext>
              </a:extLst>
            </p:cNvPr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523DCF33-50B4-9701-4ABE-CB85015A9352}"/>
              </a:ext>
            </a:extLst>
          </p:cNvPr>
          <p:cNvSpPr txBox="1"/>
          <p:nvPr/>
        </p:nvSpPr>
        <p:spPr>
          <a:xfrm>
            <a:off x="1022766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цього можна досягти?</a:t>
            </a:r>
          </a:p>
        </p:txBody>
      </p:sp>
      <p:grpSp>
        <p:nvGrpSpPr>
          <p:cNvPr id="63" name="Group 63">
            <a:extLst>
              <a:ext uri="{FF2B5EF4-FFF2-40B4-BE49-F238E27FC236}">
                <a16:creationId xmlns:a16="http://schemas.microsoft.com/office/drawing/2014/main" id="{CFB51A86-D078-76F2-8A8F-8AC32C16AC03}"/>
              </a:ext>
            </a:extLst>
          </p:cNvPr>
          <p:cNvGrpSpPr/>
          <p:nvPr/>
        </p:nvGrpSpPr>
        <p:grpSpPr>
          <a:xfrm>
            <a:off x="9798937" y="6317300"/>
            <a:ext cx="6909334" cy="837755"/>
            <a:chOff x="0" y="0"/>
            <a:chExt cx="1898965" cy="230249"/>
          </a:xfrm>
        </p:grpSpPr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689484D9-24E6-FA30-4834-E45DBEE5C15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42E827D2-C33E-A127-9948-D68C11DAC2EE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D1F76BC5-2CDC-D89E-FD2D-0977960BEDFD}"/>
              </a:ext>
            </a:extLst>
          </p:cNvPr>
          <p:cNvGrpSpPr/>
          <p:nvPr/>
        </p:nvGrpSpPr>
        <p:grpSpPr>
          <a:xfrm>
            <a:off x="9984855" y="6428626"/>
            <a:ext cx="6537498" cy="615104"/>
            <a:chOff x="0" y="0"/>
            <a:chExt cx="1796769" cy="169055"/>
          </a:xfrm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3D448ED1-8061-39D6-681A-0C2D14FECD5F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68" name="TextBox 68">
              <a:extLst>
                <a:ext uri="{FF2B5EF4-FFF2-40B4-BE49-F238E27FC236}">
                  <a16:creationId xmlns:a16="http://schemas.microsoft.com/office/drawing/2014/main" id="{F7B6D86C-E447-2813-5018-F61C791C88E9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C3A1087D-F932-E163-F83F-4B78C246DFDA}"/>
              </a:ext>
            </a:extLst>
          </p:cNvPr>
          <p:cNvSpPr txBox="1"/>
          <p:nvPr/>
        </p:nvSpPr>
        <p:spPr>
          <a:xfrm>
            <a:off x="10107153" y="6518313"/>
            <a:ext cx="635468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Що та  Хто можуть тобі в цьому допомогти?</a:t>
            </a:r>
          </a:p>
        </p:txBody>
      </p:sp>
      <p:grpSp>
        <p:nvGrpSpPr>
          <p:cNvPr id="70" name="Group 70">
            <a:extLst>
              <a:ext uri="{FF2B5EF4-FFF2-40B4-BE49-F238E27FC236}">
                <a16:creationId xmlns:a16="http://schemas.microsoft.com/office/drawing/2014/main" id="{14D96AC3-4098-3CD9-B565-29B5AF7A2543}"/>
              </a:ext>
            </a:extLst>
          </p:cNvPr>
          <p:cNvGrpSpPr/>
          <p:nvPr/>
        </p:nvGrpSpPr>
        <p:grpSpPr>
          <a:xfrm>
            <a:off x="9829827" y="7301098"/>
            <a:ext cx="6909334" cy="837755"/>
            <a:chOff x="0" y="0"/>
            <a:chExt cx="1898965" cy="230249"/>
          </a:xfrm>
        </p:grpSpPr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AC855881-476B-AC8D-F15E-18096D15F59B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2" name="TextBox 72">
              <a:extLst>
                <a:ext uri="{FF2B5EF4-FFF2-40B4-BE49-F238E27FC236}">
                  <a16:creationId xmlns:a16="http://schemas.microsoft.com/office/drawing/2014/main" id="{E1B1DF00-E861-CE9A-8DA0-30A7D62A6EC3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3" name="Group 73">
            <a:extLst>
              <a:ext uri="{FF2B5EF4-FFF2-40B4-BE49-F238E27FC236}">
                <a16:creationId xmlns:a16="http://schemas.microsoft.com/office/drawing/2014/main" id="{5A8FC7DB-1896-9067-A395-B6F8DD4D0569}"/>
              </a:ext>
            </a:extLst>
          </p:cNvPr>
          <p:cNvGrpSpPr/>
          <p:nvPr/>
        </p:nvGrpSpPr>
        <p:grpSpPr>
          <a:xfrm>
            <a:off x="10015745" y="7412423"/>
            <a:ext cx="6537498" cy="615104"/>
            <a:chOff x="0" y="0"/>
            <a:chExt cx="1796769" cy="169055"/>
          </a:xfrm>
        </p:grpSpPr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17A042B-03D2-7B71-80E0-FCF3DF715518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75" name="TextBox 75">
              <a:extLst>
                <a:ext uri="{FF2B5EF4-FFF2-40B4-BE49-F238E27FC236}">
                  <a16:creationId xmlns:a16="http://schemas.microsoft.com/office/drawing/2014/main" id="{61C7E352-632E-FCF9-CDBC-7374397809F2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76" name="TextBox 76">
            <a:extLst>
              <a:ext uri="{FF2B5EF4-FFF2-40B4-BE49-F238E27FC236}">
                <a16:creationId xmlns:a16="http://schemas.microsoft.com/office/drawing/2014/main" id="{1BF76FD2-5A4C-0B53-4F58-A04FBEBAD1C1}"/>
              </a:ext>
            </a:extLst>
          </p:cNvPr>
          <p:cNvSpPr txBox="1"/>
          <p:nvPr/>
        </p:nvSpPr>
        <p:spPr>
          <a:xfrm>
            <a:off x="10229450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Що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було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б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ідеальним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рішенням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77" name="Group 77">
            <a:extLst>
              <a:ext uri="{FF2B5EF4-FFF2-40B4-BE49-F238E27FC236}">
                <a16:creationId xmlns:a16="http://schemas.microsoft.com/office/drawing/2014/main" id="{F0FF6499-632E-6868-2511-22CFAE81141A}"/>
              </a:ext>
            </a:extLst>
          </p:cNvPr>
          <p:cNvGrpSpPr/>
          <p:nvPr/>
        </p:nvGrpSpPr>
        <p:grpSpPr>
          <a:xfrm>
            <a:off x="9814381" y="8284895"/>
            <a:ext cx="6909334" cy="837755"/>
            <a:chOff x="0" y="0"/>
            <a:chExt cx="1898965" cy="230249"/>
          </a:xfrm>
        </p:grpSpPr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E4E41248-2EAA-BFAC-F681-AB0B64735BAB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9" name="TextBox 79">
              <a:extLst>
                <a:ext uri="{FF2B5EF4-FFF2-40B4-BE49-F238E27FC236}">
                  <a16:creationId xmlns:a16="http://schemas.microsoft.com/office/drawing/2014/main" id="{CAE361AE-1F2A-35C7-B089-AA17DF48FE43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0" name="Group 80">
            <a:extLst>
              <a:ext uri="{FF2B5EF4-FFF2-40B4-BE49-F238E27FC236}">
                <a16:creationId xmlns:a16="http://schemas.microsoft.com/office/drawing/2014/main" id="{E47F8DC6-5E3E-0F23-E9F7-2DF83FB8BBC5}"/>
              </a:ext>
            </a:extLst>
          </p:cNvPr>
          <p:cNvGrpSpPr/>
          <p:nvPr/>
        </p:nvGrpSpPr>
        <p:grpSpPr>
          <a:xfrm>
            <a:off x="10000301" y="8396221"/>
            <a:ext cx="6537498" cy="615104"/>
            <a:chOff x="0" y="0"/>
            <a:chExt cx="1796769" cy="169055"/>
          </a:xfrm>
        </p:grpSpPr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923C9660-5956-4A8F-3CAA-47EA251CF6B6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82" name="TextBox 82">
              <a:extLst>
                <a:ext uri="{FF2B5EF4-FFF2-40B4-BE49-F238E27FC236}">
                  <a16:creationId xmlns:a16="http://schemas.microsoft.com/office/drawing/2014/main" id="{F35839D3-4FD6-D3FE-F73F-A169BEFB4ACE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3" name="TextBox 83">
            <a:extLst>
              <a:ext uri="{FF2B5EF4-FFF2-40B4-BE49-F238E27FC236}">
                <a16:creationId xmlns:a16="http://schemas.microsoft.com/office/drawing/2014/main" id="{BD304258-5338-F72E-8D12-7FDFC5BCEAD6}"/>
              </a:ext>
            </a:extLst>
          </p:cNvPr>
          <p:cNvSpPr txBox="1"/>
          <p:nvPr/>
        </p:nvSpPr>
        <p:spPr>
          <a:xfrm>
            <a:off x="10198558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ти навчишся, виконуючи завдання?</a:t>
            </a:r>
          </a:p>
        </p:txBody>
      </p:sp>
      <p:grpSp>
        <p:nvGrpSpPr>
          <p:cNvPr id="84" name="Групувати 83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627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6781" y="3691883"/>
            <a:ext cx="9902662" cy="923330"/>
            <a:chOff x="0" y="-38100"/>
            <a:chExt cx="13203548" cy="1231106"/>
          </a:xfrm>
        </p:grpSpPr>
        <p:sp>
          <p:nvSpPr>
            <p:cNvPr id="9" name="Freeform 9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62069" y="-38100"/>
              <a:ext cx="1224147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Встановіть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межі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у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спілкуванні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не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порушуйте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вільний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час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інших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не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дозволяйте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керувати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вами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комусь</a:t>
              </a:r>
              <a:endParaRPr lang="en-US" sz="2700" dirty="0">
                <a:solidFill>
                  <a:srgbClr val="000000"/>
                </a:solidFill>
                <a:latin typeface="Clear Sans Bold Itali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6778" y="6320158"/>
            <a:ext cx="9500852" cy="1384995"/>
            <a:chOff x="0" y="-38100"/>
            <a:chExt cx="12667802" cy="1846658"/>
          </a:xfrm>
        </p:grpSpPr>
        <p:sp>
          <p:nvSpPr>
            <p:cNvPr id="12" name="TextBox 12"/>
            <p:cNvSpPr txBox="1"/>
            <p:nvPr/>
          </p:nvSpPr>
          <p:spPr>
            <a:xfrm>
              <a:off x="962069" y="-38100"/>
              <a:ext cx="11705733" cy="1846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000000"/>
                  </a:solidFill>
                  <a:latin typeface="Clear Sans Bold Italics"/>
                </a:rPr>
                <a:t>Вміти аргументувати та відстоювати власну думку — корисна навичка, яка знадобиться в майбутньому. 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6778" y="7628097"/>
            <a:ext cx="12413624" cy="1846659"/>
            <a:chOff x="0" y="-47624"/>
            <a:chExt cx="16551499" cy="2462213"/>
          </a:xfrm>
        </p:grpSpPr>
        <p:sp>
          <p:nvSpPr>
            <p:cNvPr id="15" name="TextBox 15"/>
            <p:cNvSpPr txBox="1"/>
            <p:nvPr/>
          </p:nvSpPr>
          <p:spPr>
            <a:xfrm>
              <a:off x="962069" y="-47624"/>
              <a:ext cx="15589430" cy="246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Якщо ти зможеш організувати свій час так, що тобі вдасться виконати усі завдання вчасно, і при цьому грати в ігри, то ти </a:t>
              </a:r>
            </a:p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дійсно аргументував те, що можеш зробити і що для тебе важливо!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6781" y="5005071"/>
            <a:ext cx="9902662" cy="923330"/>
            <a:chOff x="0" y="-38100"/>
            <a:chExt cx="13203548" cy="1231106"/>
          </a:xfrm>
        </p:grpSpPr>
        <p:sp>
          <p:nvSpPr>
            <p:cNvPr id="18" name="Freeform 18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62069" y="-38100"/>
              <a:ext cx="1224147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Важливо: не підміняйте поняття, не плутайте </a:t>
              </a:r>
            </a:p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повну довіру з відсутністю меж.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199440" y="3542600"/>
            <a:ext cx="5940216" cy="3996146"/>
          </a:xfrm>
          <a:custGeom>
            <a:avLst/>
            <a:gdLst/>
            <a:ahLst/>
            <a:cxnLst/>
            <a:rect l="l" t="t" r="r" b="b"/>
            <a:pathLst>
              <a:path w="5940215" h="3996145">
                <a:moveTo>
                  <a:pt x="0" y="0"/>
                </a:moveTo>
                <a:lnTo>
                  <a:pt x="5940216" y="0"/>
                </a:lnTo>
                <a:lnTo>
                  <a:pt x="5940216" y="3996145"/>
                </a:lnTo>
                <a:lnTo>
                  <a:pt x="0" y="399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1" name="TextBox 21"/>
          <p:cNvSpPr txBox="1"/>
          <p:nvPr/>
        </p:nvSpPr>
        <p:spPr>
          <a:xfrm>
            <a:off x="1028700" y="2441061"/>
            <a:ext cx="1623060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5200" dirty="0" err="1">
                <a:latin typeface="Arial Black" panose="020B0A04020102020204" pitchFamily="34" charset="0"/>
              </a:rPr>
              <a:t>Особисті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кордони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під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час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комун</a:t>
            </a:r>
            <a:r>
              <a:rPr lang="uk-UA" sz="5200" dirty="0">
                <a:latin typeface="Arial Black" panose="020B0A04020102020204" pitchFamily="34" charset="0"/>
              </a:rPr>
              <a:t>І</a:t>
            </a:r>
            <a:r>
              <a:rPr lang="en-US" sz="5200" dirty="0" err="1">
                <a:latin typeface="Arial Black" panose="020B0A04020102020204" pitchFamily="34" charset="0"/>
              </a:rPr>
              <a:t>кації</a:t>
            </a:r>
            <a:endParaRPr lang="en-US" sz="5200" dirty="0">
              <a:latin typeface="Arial Black" panose="020B0A04020102020204" pitchFamily="34" charset="0"/>
            </a:endParaRP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5907" y="3858105"/>
            <a:ext cx="388510" cy="5492811"/>
            <a:chOff x="0" y="0"/>
            <a:chExt cx="111177" cy="1571834"/>
          </a:xfrm>
          <a:solidFill>
            <a:schemeClr val="tx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177" cy="1571834"/>
            </a:xfrm>
            <a:custGeom>
              <a:avLst/>
              <a:gdLst/>
              <a:ahLst/>
              <a:cxnLst/>
              <a:rect l="l" t="t" r="r" b="b"/>
              <a:pathLst>
                <a:path w="111177" h="1571834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1516245"/>
                  </a:lnTo>
                  <a:cubicBezTo>
                    <a:pt x="111177" y="1530988"/>
                    <a:pt x="105320" y="1545127"/>
                    <a:pt x="94895" y="1555552"/>
                  </a:cubicBezTo>
                  <a:cubicBezTo>
                    <a:pt x="84471" y="1565977"/>
                    <a:pt x="70331" y="1571834"/>
                    <a:pt x="55588" y="1571834"/>
                  </a:cubicBezTo>
                  <a:lnTo>
                    <a:pt x="55588" y="1571834"/>
                  </a:lnTo>
                  <a:cubicBezTo>
                    <a:pt x="40845" y="1571834"/>
                    <a:pt x="26706" y="1565977"/>
                    <a:pt x="16281" y="1555552"/>
                  </a:cubicBezTo>
                  <a:cubicBezTo>
                    <a:pt x="5857" y="1545127"/>
                    <a:pt x="0" y="1530988"/>
                    <a:pt x="0" y="1516245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177" cy="16099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06758" y="3630616"/>
            <a:ext cx="4541872" cy="5720303"/>
          </a:xfrm>
          <a:custGeom>
            <a:avLst/>
            <a:gdLst/>
            <a:ahLst/>
            <a:cxnLst/>
            <a:rect l="l" t="t" r="r" b="b"/>
            <a:pathLst>
              <a:path w="4541871" h="5720303">
                <a:moveTo>
                  <a:pt x="0" y="0"/>
                </a:moveTo>
                <a:lnTo>
                  <a:pt x="4541871" y="0"/>
                </a:lnTo>
                <a:lnTo>
                  <a:pt x="4541871" y="5720303"/>
                </a:lnTo>
                <a:lnTo>
                  <a:pt x="0" y="572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037" t="-4021" r="-43908" b="-346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TextBox 12"/>
          <p:cNvSpPr txBox="1"/>
          <p:nvPr/>
        </p:nvSpPr>
        <p:spPr>
          <a:xfrm>
            <a:off x="1292016" y="2380256"/>
            <a:ext cx="1569444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4"/>
              </a:lnSpc>
              <a:spcBef>
                <a:spcPct val="0"/>
              </a:spcBef>
            </a:pPr>
            <a:r>
              <a:rPr lang="en-US" sz="5700" dirty="0" err="1">
                <a:latin typeface="Arial Black" panose="020B0A04020102020204" pitchFamily="34" charset="0"/>
              </a:rPr>
              <a:t>Як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мрію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зробити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розумною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метою</a:t>
            </a:r>
            <a:endParaRPr lang="en-US" sz="5700" dirty="0">
              <a:latin typeface="Arial Black" panose="020B0A040201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35450" y="3335943"/>
            <a:ext cx="1521710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7"/>
              </a:lnSpc>
            </a:pPr>
            <a:r>
              <a:rPr lang="en-US" sz="2100" b="1" dirty="0">
                <a:solidFill>
                  <a:srgbClr val="ED1C24"/>
                </a:solidFill>
                <a:latin typeface="Now Bold"/>
              </a:rPr>
              <a:t>ІНСТРУМЕНТ</a:t>
            </a:r>
            <a:r>
              <a:rPr lang="en-US" sz="2100" dirty="0">
                <a:solidFill>
                  <a:srgbClr val="ED1C24"/>
                </a:solidFill>
                <a:latin typeface="Now Bold"/>
              </a:rPr>
              <a:t> SMART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33654" y="4526152"/>
            <a:ext cx="1023498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Measurable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результат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мрії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можна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виміряти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наприклад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заробляти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15 000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33654" y="5601365"/>
            <a:ext cx="1023498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Achievable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досяжна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заробити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15 000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стандартний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заробіток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 100 000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важкодоступний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дохід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можливий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власниці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ательє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132539" y="7772066"/>
            <a:ext cx="1023609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Time-bound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обмежена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в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часі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цього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місяця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запишусь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курси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місяці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працевлаштуюся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33654" y="7165931"/>
            <a:ext cx="102349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Relevant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дійсно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важлива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саме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вас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люблю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шити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3654" y="3943432"/>
            <a:ext cx="102349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Specific 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конкретно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сформульована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ціль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швачкою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grpSp>
        <p:nvGrpSpPr>
          <p:cNvPr id="19" name="Групувати 18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222" y="663747"/>
            <a:ext cx="11388192" cy="8959506"/>
            <a:chOff x="0" y="0"/>
            <a:chExt cx="2999359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999359" cy="2359705"/>
            </a:xfrm>
            <a:custGeom>
              <a:avLst/>
              <a:gdLst/>
              <a:ahLst/>
              <a:cxnLst/>
              <a:rect l="l" t="t" r="r" b="b"/>
              <a:pathLst>
                <a:path w="2999359" h="2359705">
                  <a:moveTo>
                    <a:pt x="20395" y="0"/>
                  </a:moveTo>
                  <a:lnTo>
                    <a:pt x="2978965" y="0"/>
                  </a:lnTo>
                  <a:cubicBezTo>
                    <a:pt x="2984374" y="0"/>
                    <a:pt x="2989561" y="2149"/>
                    <a:pt x="2993386" y="5973"/>
                  </a:cubicBezTo>
                  <a:cubicBezTo>
                    <a:pt x="2997211" y="9798"/>
                    <a:pt x="2999359" y="14986"/>
                    <a:pt x="2999359" y="20395"/>
                  </a:cubicBezTo>
                  <a:lnTo>
                    <a:pt x="2999359" y="2339311"/>
                  </a:lnTo>
                  <a:cubicBezTo>
                    <a:pt x="2999359" y="2350574"/>
                    <a:pt x="2990228" y="2359705"/>
                    <a:pt x="2978965" y="2359705"/>
                  </a:cubicBezTo>
                  <a:lnTo>
                    <a:pt x="20395" y="2359705"/>
                  </a:lnTo>
                  <a:cubicBezTo>
                    <a:pt x="9131" y="2359705"/>
                    <a:pt x="0" y="2350574"/>
                    <a:pt x="0" y="2339311"/>
                  </a:cubicBezTo>
                  <a:lnTo>
                    <a:pt x="0" y="20395"/>
                  </a:lnTo>
                  <a:cubicBezTo>
                    <a:pt x="0" y="9131"/>
                    <a:pt x="9131" y="0"/>
                    <a:pt x="2039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99359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147" y="2971794"/>
            <a:ext cx="9902662" cy="1615827"/>
            <a:chOff x="0" y="-57150"/>
            <a:chExt cx="13203548" cy="2154436"/>
          </a:xfrm>
        </p:grpSpPr>
        <p:sp>
          <p:nvSpPr>
            <p:cNvPr id="6" name="Freeform 6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069" y="-57150"/>
              <a:ext cx="12241479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Одного разу студентів-випускників елітної бізнес-школи в США попросили розказати про свої кар’єрні плани.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6144" y="6496044"/>
            <a:ext cx="9500852" cy="1077218"/>
            <a:chOff x="0" y="-57150"/>
            <a:chExt cx="12667802" cy="1436291"/>
          </a:xfrm>
        </p:grpSpPr>
        <p:sp>
          <p:nvSpPr>
            <p:cNvPr id="9" name="TextBox 9"/>
            <p:cNvSpPr txBox="1"/>
            <p:nvPr/>
          </p:nvSpPr>
          <p:spPr>
            <a:xfrm>
              <a:off x="962069" y="-57150"/>
              <a:ext cx="11705733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За 15 років вирішили дізнатись про життя випускників-учасників експерименту.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6147" y="7994510"/>
            <a:ext cx="9902662" cy="1077218"/>
            <a:chOff x="0" y="-57150"/>
            <a:chExt cx="13203548" cy="1436290"/>
          </a:xfrm>
        </p:grpSpPr>
        <p:sp>
          <p:nvSpPr>
            <p:cNvPr id="12" name="TextBox 12"/>
            <p:cNvSpPr txBox="1"/>
            <p:nvPr/>
          </p:nvSpPr>
          <p:spPr>
            <a:xfrm>
              <a:off x="962069" y="-57150"/>
              <a:ext cx="1224147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Виявилось, успіхів у житті досягли ті самі 5%, які раніше мали чіткі цілі. 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6147" y="5000621"/>
            <a:ext cx="9902662" cy="1077218"/>
            <a:chOff x="0" y="-57150"/>
            <a:chExt cx="13203548" cy="1436290"/>
          </a:xfrm>
        </p:grpSpPr>
        <p:sp>
          <p:nvSpPr>
            <p:cNvPr id="15" name="Freeform 15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62069" y="-57150"/>
              <a:ext cx="1224147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Тільки 5% випускників мали чіткі і вимірювані плани.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2360334" y="3527812"/>
            <a:ext cx="5017500" cy="263765"/>
          </a:xfrm>
          <a:custGeom>
            <a:avLst/>
            <a:gdLst/>
            <a:ahLst/>
            <a:cxnLst/>
            <a:rect l="l" t="t" r="r" b="b"/>
            <a:pathLst>
              <a:path w="5017500" h="263765">
                <a:moveTo>
                  <a:pt x="0" y="0"/>
                </a:moveTo>
                <a:lnTo>
                  <a:pt x="5017500" y="0"/>
                </a:lnTo>
                <a:lnTo>
                  <a:pt x="5017500" y="263764"/>
                </a:lnTo>
                <a:lnTo>
                  <a:pt x="0" y="263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7" t="-423624" r="-4558" b="-146854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>
            <a:off x="12037419" y="5738569"/>
            <a:ext cx="3808222" cy="4081283"/>
          </a:xfrm>
          <a:custGeom>
            <a:avLst/>
            <a:gdLst/>
            <a:ahLst/>
            <a:cxnLst/>
            <a:rect l="l" t="t" r="r" b="b"/>
            <a:pathLst>
              <a:path w="3808221" h="4081282">
                <a:moveTo>
                  <a:pt x="0" y="0"/>
                </a:moveTo>
                <a:lnTo>
                  <a:pt x="3808221" y="0"/>
                </a:lnTo>
                <a:lnTo>
                  <a:pt x="3808221" y="4081282"/>
                </a:lnTo>
                <a:lnTo>
                  <a:pt x="0" y="40812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9" name="TextBox 19"/>
          <p:cNvSpPr txBox="1"/>
          <p:nvPr/>
        </p:nvSpPr>
        <p:spPr>
          <a:xfrm>
            <a:off x="1357051" y="1890871"/>
            <a:ext cx="881334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0"/>
              </a:lnSpc>
            </a:pPr>
            <a:endParaRPr/>
          </a:p>
        </p:txBody>
      </p:sp>
      <p:sp>
        <p:nvSpPr>
          <p:cNvPr id="23" name="Freeform 23"/>
          <p:cNvSpPr/>
          <p:nvPr/>
        </p:nvSpPr>
        <p:spPr>
          <a:xfrm>
            <a:off x="14676041" y="4215332"/>
            <a:ext cx="4155590" cy="5637750"/>
          </a:xfrm>
          <a:custGeom>
            <a:avLst/>
            <a:gdLst/>
            <a:ahLst/>
            <a:cxnLst/>
            <a:rect l="l" t="t" r="r" b="b"/>
            <a:pathLst>
              <a:path w="4155589" h="5637750">
                <a:moveTo>
                  <a:pt x="0" y="0"/>
                </a:moveTo>
                <a:lnTo>
                  <a:pt x="4155589" y="0"/>
                </a:lnTo>
                <a:lnTo>
                  <a:pt x="4155589" y="5637750"/>
                </a:lnTo>
                <a:lnTo>
                  <a:pt x="0" y="5637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4" name="TextBox 24"/>
          <p:cNvSpPr txBox="1"/>
          <p:nvPr/>
        </p:nvSpPr>
        <p:spPr>
          <a:xfrm>
            <a:off x="12360334" y="2522693"/>
            <a:ext cx="463140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Arial Black" panose="020B0A04020102020204" pitchFamily="34" charset="0"/>
              </a:rPr>
              <a:t>ЗАПИСУЙ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60337" y="4062408"/>
            <a:ext cx="489896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Тому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прямо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зараз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спробуйте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записати</a:t>
            </a:r>
            <a:endParaRPr lang="en-US" sz="2500" b="1" dirty="0">
              <a:solidFill>
                <a:srgbClr val="FFFBF0"/>
              </a:solidFill>
              <a:latin typeface="DM Sans Bold"/>
            </a:endParaRPr>
          </a:p>
          <a:p>
            <a:pPr>
              <a:lnSpc>
                <a:spcPts val="3648"/>
              </a:lnSpc>
            </a:pPr>
            <a:endParaRPr lang="en-US" sz="2500" dirty="0">
              <a:solidFill>
                <a:srgbClr val="FFFBF0"/>
              </a:solidFill>
              <a:latin typeface="DM Sans Bold"/>
            </a:endParaRPr>
          </a:p>
          <a:p>
            <a:pPr>
              <a:lnSpc>
                <a:spcPts val="3648"/>
              </a:lnSpc>
            </a:pPr>
            <a:r>
              <a:rPr lang="en-US" sz="2500" dirty="0">
                <a:solidFill>
                  <a:srgbClr val="ED1C24"/>
                </a:solidFill>
                <a:latin typeface="DM Sans Bold"/>
              </a:rPr>
              <a:t> </a:t>
            </a:r>
          </a:p>
          <a:p>
            <a:pPr>
              <a:lnSpc>
                <a:spcPts val="3648"/>
              </a:lnSpc>
            </a:pPr>
            <a:endParaRPr lang="en-US" sz="2500" dirty="0">
              <a:solidFill>
                <a:srgbClr val="ED1C24"/>
              </a:solidFill>
              <a:latin typeface="DM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60337" y="4976808"/>
            <a:ext cx="489896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2500" b="1" dirty="0">
                <a:solidFill>
                  <a:srgbClr val="ED1C24"/>
                </a:solidFill>
                <a:latin typeface="DM Sans Bold"/>
              </a:rPr>
              <a:t>3 ЦІЛІ В ЖИТТІ</a:t>
            </a:r>
          </a:p>
        </p:txBody>
      </p:sp>
      <p:grpSp>
        <p:nvGrpSpPr>
          <p:cNvPr id="27" name="Групувати 26"/>
          <p:cNvGrpSpPr/>
          <p:nvPr/>
        </p:nvGrpSpPr>
        <p:grpSpPr>
          <a:xfrm>
            <a:off x="898056" y="190500"/>
            <a:ext cx="6360850" cy="2402064"/>
            <a:chOff x="0" y="-96910"/>
            <a:chExt cx="6360850" cy="240206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036" y="655112"/>
              <a:ext cx="2617814" cy="89802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6910"/>
              <a:ext cx="4101085" cy="24020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2385</Words>
  <Application>Microsoft Office PowerPoint</Application>
  <PresentationFormat>Довільний</PresentationFormat>
  <Paragraphs>515</Paragraphs>
  <Slides>51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51</vt:i4>
      </vt:variant>
    </vt:vector>
  </HeadingPairs>
  <TitlesOfParts>
    <vt:vector size="64" baseType="lpstr">
      <vt:lpstr>Aptos</vt:lpstr>
      <vt:lpstr>Now Bold</vt:lpstr>
      <vt:lpstr>Clear Sans Bold</vt:lpstr>
      <vt:lpstr>Arial</vt:lpstr>
      <vt:lpstr>Clear Sans Bold Italics</vt:lpstr>
      <vt:lpstr>Arial Black</vt:lpstr>
      <vt:lpstr>Pacifico</vt:lpstr>
      <vt:lpstr>Intro</vt:lpstr>
      <vt:lpstr>DM Sans Bold Italics</vt:lpstr>
      <vt:lpstr>DM Sans Italics</vt:lpstr>
      <vt:lpstr>Calibri</vt:lpstr>
      <vt:lpstr>DM Sans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Professional Gradient App Development Marketing Presentation</dc:title>
  <dc:creator>admin</dc:creator>
  <cp:lastModifiedBy>UNICEF</cp:lastModifiedBy>
  <cp:revision>35</cp:revision>
  <dcterms:created xsi:type="dcterms:W3CDTF">2006-08-16T00:00:00Z</dcterms:created>
  <dcterms:modified xsi:type="dcterms:W3CDTF">2024-05-03T07:29:00Z</dcterms:modified>
  <dc:identifier>DAF9jMXBUfQ</dc:identifier>
</cp:coreProperties>
</file>