
<file path=[Content_Types].xml><?xml version="1.0" encoding="utf-8"?>
<Types xmlns="http://schemas.openxmlformats.org/package/2006/content-types">
  <Default Extension="png" ContentType="image/png"/>
  <Default Extension="mov" ContentType="video/quicktime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6" r:id="rId14"/>
    <p:sldId id="269" r:id="rId15"/>
    <p:sldId id="267" r:id="rId16"/>
  </p:sldIdLst>
  <p:sldSz cx="12192000" cy="6858000"/>
  <p:notesSz cx="6858000" cy="9144000"/>
  <p:defaultTextStyle>
    <a:defPPr lvl="0">
      <a:defRPr lang="ru-UA"/>
    </a:defPPr>
    <a:lvl1pPr marL="0" lv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lvl="1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lvl="2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lvl="3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lvl="4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lvl="5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lvl="6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lvl="7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lvl="8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3952" userDrawn="1">
          <p15:clr>
            <a:srgbClr val="A4A3A4"/>
          </p15:clr>
        </p15:guide>
        <p15:guide id="4" orient="horz" pos="424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EA4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84" d="100"/>
          <a:sy n="84" d="100"/>
        </p:scale>
        <p:origin x="422" y="55"/>
      </p:cViewPr>
      <p:guideLst>
        <p:guide orient="horz" pos="2160"/>
        <p:guide pos="3840"/>
        <p:guide orient="horz" pos="3952"/>
        <p:guide orient="horz" pos="424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UA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3AFDCB-1E97-F348-A504-EC5EB853AE24}" type="datetimeFigureOut">
              <a:rPr lang="ru-UA" smtClean="0"/>
              <a:t>02/05/2024</a:t>
            </a:fld>
            <a:endParaRPr lang="ru-UA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UA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UA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91C358-152D-3B45-B94E-6C9FB359556C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97744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91C358-152D-3B45-B94E-6C9FB359556C}" type="slidenum">
              <a:rPr lang="ru-UA" smtClean="0"/>
              <a:t>1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110706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91C358-152D-3B45-B94E-6C9FB359556C}" type="slidenum">
              <a:rPr lang="ru-UA" smtClean="0"/>
              <a:t>5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2397757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91C358-152D-3B45-B94E-6C9FB359556C}" type="slidenum">
              <a:rPr lang="ru-UA" smtClean="0"/>
              <a:t>9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8905826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91C358-152D-3B45-B94E-6C9FB359556C}" type="slidenum">
              <a:rPr lang="ru-UA" smtClean="0"/>
              <a:t>11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0402769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91C358-152D-3B45-B94E-6C9FB359556C}" type="slidenum">
              <a:rPr lang="ru-UA" smtClean="0"/>
              <a:t>12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8104967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Мобільний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додаток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«Брама» -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що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функціонуватиме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як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телеграм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бот,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тобто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прийматиме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та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видаватиме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лінки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на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блокування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, але буде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більш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зручним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 </a:t>
            </a:r>
          </a:p>
          <a:p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в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користуванні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.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Зазначений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мобільний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додаток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може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бути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актуальним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після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блокування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Телеграм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на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території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України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,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або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для тих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хто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за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своїм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внутрішнім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переконанням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не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бажає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використовувати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месенджер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ru-RU" dirty="0" err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Телеграм</a:t>
            </a:r>
            <a:r>
              <a:rPr lang="ru-RU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91C358-152D-3B45-B94E-6C9FB359556C}" type="slidenum">
              <a:rPr lang="ru-UA" smtClean="0"/>
              <a:t>14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0781796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91C358-152D-3B45-B94E-6C9FB359556C}" type="slidenum">
              <a:rPr lang="ru-UA" smtClean="0"/>
              <a:t>15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927326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6FC9054-F4CA-B049-BCD9-1719069E1F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E534F729-764C-A649-9C4B-865628B289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ru-UA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FBCC591-D525-EE4E-BDF8-432A0D7AC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7E08C-AF1B-5845-AC20-693DE9B21C6D}" type="datetimeFigureOut">
              <a:rPr lang="ru-UA" smtClean="0"/>
              <a:t>02/05/2024</a:t>
            </a:fld>
            <a:endParaRPr lang="ru-UA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31C69DD1-A874-9B47-B460-A743A539C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671BFC5-FA04-2046-AF32-61DF43672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BC785-552A-5C49-BA19-EF7323C4D5EF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698239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51C2933-00E9-724D-8FAF-7464C474D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B5A99AB6-25B0-1F45-9E91-1D0C7759A0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68113EC0-1A93-7843-A07F-ED8DD0195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7E08C-AF1B-5845-AC20-693DE9B21C6D}" type="datetimeFigureOut">
              <a:rPr lang="ru-UA" smtClean="0"/>
              <a:t>02/05/2024</a:t>
            </a:fld>
            <a:endParaRPr lang="ru-UA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8CC40B81-B9EC-634F-BA55-770347397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0A466C5C-B47B-384B-84B4-D1102A8DD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BC785-552A-5C49-BA19-EF7323C4D5EF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57789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51B53C6-2294-AE4B-8704-FDE21E01B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675C97C7-5661-664B-8B1B-D6BC12B2DA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B15B857B-0097-1940-BE42-33787018F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7E08C-AF1B-5845-AC20-693DE9B21C6D}" type="datetimeFigureOut">
              <a:rPr lang="ru-UA" smtClean="0"/>
              <a:t>02/05/2024</a:t>
            </a:fld>
            <a:endParaRPr lang="ru-UA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3AF42696-508C-1646-A153-7AD064F88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DFB17F04-CFFC-BD42-862F-4F47E3FE7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BC785-552A-5C49-BA19-EF7323C4D5EF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246439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8455B2F-9D74-EB40-B46C-97FAE4972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13A8EA5D-95CF-8A49-9CDE-2D355129B5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F3D1A4ED-BDE4-9541-8408-157BDC46B9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70FA2386-13D7-7A47-9841-F7E4E25E5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7E08C-AF1B-5845-AC20-693DE9B21C6D}" type="datetimeFigureOut">
              <a:rPr lang="ru-UA" smtClean="0"/>
              <a:t>02/05/2024</a:t>
            </a:fld>
            <a:endParaRPr lang="ru-UA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E6999152-1CCF-B54F-A916-9C2B5AB37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AB161514-64AC-014B-B131-B9A8647DD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BC785-552A-5C49-BA19-EF7323C4D5EF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138456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06DA6F2-AFFD-B54B-8107-0BE7F904B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78180AF5-AA98-8F42-A59E-4831EE46CC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2D2670E1-AF38-A140-BA36-7933CE80E5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E49C7BFB-6D1B-5649-8B23-5A62E58F23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989A96D9-ACA6-294B-B5E1-B091DD6ADC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9C430638-B609-BD4F-B390-4ACFFC2F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7E08C-AF1B-5845-AC20-693DE9B21C6D}" type="datetimeFigureOut">
              <a:rPr lang="ru-UA" smtClean="0"/>
              <a:t>02/05/2024</a:t>
            </a:fld>
            <a:endParaRPr lang="ru-UA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559E0611-2FF7-C848-8A57-224C4770F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C53A5AFE-B0D9-1E48-B9B5-11DD45022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BC785-552A-5C49-BA19-EF7323C4D5EF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5110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A140B26-C6C7-A54D-B53C-FDCF21B72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CF85235C-F61D-8044-A56D-1A39E05318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7E08C-AF1B-5845-AC20-693DE9B21C6D}" type="datetimeFigureOut">
              <a:rPr lang="ru-UA" smtClean="0"/>
              <a:t>02/05/2024</a:t>
            </a:fld>
            <a:endParaRPr lang="ru-UA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501CDD70-E85D-7E47-A066-55AA6202BE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8FE797E5-7E8E-174C-9853-646CF8207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BC785-552A-5C49-BA19-EF7323C4D5EF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225503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E6F9CF0A-C3C1-2246-AD75-148A801E5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7E08C-AF1B-5845-AC20-693DE9B21C6D}" type="datetimeFigureOut">
              <a:rPr lang="ru-UA" smtClean="0"/>
              <a:t>02/05/2024</a:t>
            </a:fld>
            <a:endParaRPr lang="ru-UA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711EFD17-A2AB-D44D-96B1-FEFC1224E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A52106C0-0CEF-6540-A767-ABB516EDC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BC785-552A-5C49-BA19-EF7323C4D5EF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804973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F917B2D-704F-5548-8820-8D2686999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23B293DB-A1FD-F84F-9DBD-F5BD3AD3D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A81E002B-5827-4945-8DCB-F08FFA4EC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76173987-9F01-F04F-9617-F67682A3A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7E08C-AF1B-5845-AC20-693DE9B21C6D}" type="datetimeFigureOut">
              <a:rPr lang="ru-UA" smtClean="0"/>
              <a:t>02/05/2024</a:t>
            </a:fld>
            <a:endParaRPr lang="ru-UA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534DAB9D-75B0-1744-A4E5-A9C0326B5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55142E0A-3953-4A46-8072-9AA8234CF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BC785-552A-5C49-BA19-EF7323C4D5EF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443867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DADBABD-762D-BE43-9057-965648227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D5B13CDC-FA2B-B744-B75B-F8E66D1C91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UA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EEB9BC9D-BD69-EC46-AEA2-71EB6ED8D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E70A5FE3-7C38-0245-874A-1540D17CC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7E08C-AF1B-5845-AC20-693DE9B21C6D}" type="datetimeFigureOut">
              <a:rPr lang="ru-UA" smtClean="0"/>
              <a:t>02/05/2024</a:t>
            </a:fld>
            <a:endParaRPr lang="ru-UA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9B6BB889-2760-A044-96DB-E0026786C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BBE9ECE6-7993-7E4C-A16B-ABB3CDA25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BC785-552A-5C49-BA19-EF7323C4D5EF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314323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ABAAADB-B7F4-5446-ACB1-199702A8C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049B1859-2237-F845-8801-5E9482E824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A0BDF610-8924-5A4B-9ACC-EA86F77A2A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7E08C-AF1B-5845-AC20-693DE9B21C6D}" type="datetimeFigureOut">
              <a:rPr lang="ru-UA" smtClean="0"/>
              <a:t>02/05/2024</a:t>
            </a:fld>
            <a:endParaRPr lang="ru-UA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DC43CCF-B9F9-244E-9859-7771BD3BC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148027F0-C9F4-4942-817E-392BFD782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BC785-552A-5C49-BA19-EF7323C4D5EF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684981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1D5F4196-F478-494D-BCAD-5E4C6D6F32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E4D1391D-06EB-3A4C-A7B2-B5234577B0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1C67AE7F-648E-5948-9752-9B89187B6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7E08C-AF1B-5845-AC20-693DE9B21C6D}" type="datetimeFigureOut">
              <a:rPr lang="ru-UA" smtClean="0"/>
              <a:t>02/05/2024</a:t>
            </a:fld>
            <a:endParaRPr lang="ru-UA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6322D595-19EA-8141-AF10-F2FCEFBDA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D1410B91-47FD-6541-B307-BA9564DEA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BC785-552A-5C49-BA19-EF7323C4D5EF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4131911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79B622D-0500-B349-B29C-27EB32A0F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2C5EEE8A-CF50-104E-A9EC-7411CC7F8B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F48933B0-210A-794E-B348-0499D0AF60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97E08C-AF1B-5845-AC20-693DE9B21C6D}" type="datetimeFigureOut">
              <a:rPr lang="ru-UA" smtClean="0"/>
              <a:t>02/05/2024</a:t>
            </a:fld>
            <a:endParaRPr lang="ru-UA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BB8CCA22-D9FC-C342-98F8-6A5BD86F8C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UA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32C3EC3A-F3E0-F644-9F5C-4FA48D1804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BC785-552A-5C49-BA19-EF7323C4D5EF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080395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U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1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7.png"/><Relationship Id="rId7" Type="http://schemas.openxmlformats.org/officeDocument/2006/relationships/image" Target="../media/image17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9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7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12" Type="http://schemas.openxmlformats.org/officeDocument/2006/relationships/image" Target="../media/image2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34.png"/><Relationship Id="rId5" Type="http://schemas.openxmlformats.org/officeDocument/2006/relationships/image" Target="../media/image29.png"/><Relationship Id="rId10" Type="http://schemas.openxmlformats.org/officeDocument/2006/relationships/image" Target="../media/image33.png"/><Relationship Id="rId4" Type="http://schemas.openxmlformats.org/officeDocument/2006/relationships/image" Target="../media/image28.png"/><Relationship Id="rId9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37.pn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2.png"/><Relationship Id="rId4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26.jp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png"/><Relationship Id="rId5" Type="http://schemas.openxmlformats.org/officeDocument/2006/relationships/image" Target="../media/image17.png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39.png"/><Relationship Id="rId7" Type="http://schemas.openxmlformats.org/officeDocument/2006/relationships/image" Target="../media/image42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Relationship Id="rId9" Type="http://schemas.openxmlformats.org/officeDocument/2006/relationships/image" Target="../media/image4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23.jpg"/><Relationship Id="rId7" Type="http://schemas.openxmlformats.org/officeDocument/2006/relationships/image" Target="../media/image48.png"/><Relationship Id="rId12" Type="http://schemas.openxmlformats.org/officeDocument/2006/relationships/image" Target="../media/image5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11" Type="http://schemas.openxmlformats.org/officeDocument/2006/relationships/image" Target="../media/image52.png"/><Relationship Id="rId5" Type="http://schemas.openxmlformats.org/officeDocument/2006/relationships/image" Target="../media/image47.png"/><Relationship Id="rId10" Type="http://schemas.openxmlformats.org/officeDocument/2006/relationships/image" Target="../media/image51.png"/><Relationship Id="rId4" Type="http://schemas.openxmlformats.org/officeDocument/2006/relationships/image" Target="../media/image19.png"/><Relationship Id="rId9" Type="http://schemas.openxmlformats.org/officeDocument/2006/relationships/image" Target="../media/image5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19.png"/><Relationship Id="rId7" Type="http://schemas.openxmlformats.org/officeDocument/2006/relationships/image" Target="../media/image56.png"/><Relationship Id="rId12" Type="http://schemas.openxmlformats.org/officeDocument/2006/relationships/image" Target="../media/image61.pn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png"/><Relationship Id="rId5" Type="http://schemas.openxmlformats.org/officeDocument/2006/relationships/image" Target="../media/image2.png"/><Relationship Id="rId10" Type="http://schemas.openxmlformats.org/officeDocument/2006/relationships/image" Target="../media/image59.png"/><Relationship Id="rId4" Type="http://schemas.openxmlformats.org/officeDocument/2006/relationships/image" Target="../media/image54.png"/><Relationship Id="rId9" Type="http://schemas.openxmlformats.org/officeDocument/2006/relationships/image" Target="../media/image5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18.jpg"/><Relationship Id="rId7" Type="http://schemas.openxmlformats.org/officeDocument/2006/relationships/image" Target="../media/image63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2.tiff"/><Relationship Id="rId5" Type="http://schemas.openxmlformats.org/officeDocument/2006/relationships/image" Target="../media/image17.png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5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FEC4AE46-F309-CD0C-EB46-3C72DBF2CB85}"/>
              </a:ext>
            </a:extLst>
          </p:cNvPr>
          <p:cNvSpPr txBox="1"/>
          <p:nvPr/>
        </p:nvSpPr>
        <p:spPr>
          <a:xfrm>
            <a:off x="20634" y="4572864"/>
            <a:ext cx="776264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uk-UA" sz="4000" b="1" dirty="0">
                <a:solidFill>
                  <a:schemeClr val="bg1"/>
                </a:solidFill>
                <a:latin typeface="Ultramono Wide Black" panose="02000A09000000000000" pitchFamily="49" charset="0"/>
              </a:rPr>
              <a:t>ОНЛАЙН ВАРТА УКРАЇНИ</a:t>
            </a:r>
            <a:endParaRPr lang="en-UA" sz="4000" b="1" dirty="0">
              <a:solidFill>
                <a:schemeClr val="bg1"/>
              </a:solidFill>
              <a:latin typeface="Ultramono Wide Black" panose="02000A09000000000000" pitchFamily="49" charset="0"/>
            </a:endParaRPr>
          </a:p>
        </p:txBody>
      </p:sp>
      <p:pic>
        <p:nvPicPr>
          <p:cNvPr id="12" name="Рисунок 11" descr="Изображение выглядит как линия, Графика, треугольник, Шрифт&#10;&#10;Автоматически созданное описание">
            <a:extLst>
              <a:ext uri="{FF2B5EF4-FFF2-40B4-BE49-F238E27FC236}">
                <a16:creationId xmlns:a16="http://schemas.microsoft.com/office/drawing/2014/main" id="{1950F465-195A-0A75-C340-788A6E94AC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81351" y="4108521"/>
            <a:ext cx="567972" cy="636817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B48F90FA-5079-4858-883B-09125877D6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130" y="2540287"/>
            <a:ext cx="6845652" cy="1714588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BFB2803-1B60-40CA-9E57-93B128F7E4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302" y="8045636"/>
            <a:ext cx="12025396" cy="59682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22786A8B-A0A6-42EA-A07C-B54E330B7D9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5954" b="4197"/>
          <a:stretch/>
        </p:blipFill>
        <p:spPr>
          <a:xfrm>
            <a:off x="8015656" y="1167472"/>
            <a:ext cx="2892293" cy="290551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5F5E2AE-2B35-468A-B304-B62A895D5934}"/>
              </a:ext>
            </a:extLst>
          </p:cNvPr>
          <p:cNvSpPr txBox="1"/>
          <p:nvPr/>
        </p:nvSpPr>
        <p:spPr>
          <a:xfrm>
            <a:off x="7783278" y="4145954"/>
            <a:ext cx="335704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uk-UA" sz="4000" b="1" dirty="0">
                <a:solidFill>
                  <a:schemeClr val="bg1"/>
                </a:solidFill>
                <a:latin typeface="Ultramono Wide Black" panose="02000A09000000000000" pitchFamily="49" charset="0"/>
              </a:rPr>
              <a:t>ДОЛУЧАЙСЯ!</a:t>
            </a:r>
            <a:endParaRPr lang="en-UA" sz="4000" b="1" dirty="0">
              <a:solidFill>
                <a:schemeClr val="bg1"/>
              </a:solidFill>
              <a:latin typeface="Ultramono Wide Black" panose="02000A09000000000000" pitchFamily="49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B30E2D29-E047-433A-B17E-B1FFBD205F1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91719" y="2353440"/>
            <a:ext cx="540164" cy="533577"/>
          </a:xfrm>
          <a:prstGeom prst="rect">
            <a:avLst/>
          </a:prstGeom>
        </p:spPr>
      </p:pic>
      <p:pic>
        <p:nvPicPr>
          <p:cNvPr id="16" name="Рисунок 15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80361964-9F4C-4200-B19C-24BF9CB2063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163188">
            <a:off x="885333" y="220013"/>
            <a:ext cx="483175" cy="1011647"/>
          </a:xfrm>
          <a:prstGeom prst="rect">
            <a:avLst/>
          </a:prstGeom>
        </p:spPr>
      </p:pic>
      <p:pic>
        <p:nvPicPr>
          <p:cNvPr id="18" name="Рисунок 17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6A8F3656-3AB6-47CA-B292-927984ECF4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199557">
            <a:off x="932827" y="1441923"/>
            <a:ext cx="483175" cy="1011647"/>
          </a:xfrm>
          <a:prstGeom prst="rect">
            <a:avLst/>
          </a:prstGeom>
        </p:spPr>
      </p:pic>
      <p:pic>
        <p:nvPicPr>
          <p:cNvPr id="20" name="Рисунок 19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60CF1841-87E2-4A83-8F93-997522B85CA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199557">
            <a:off x="2413087" y="483505"/>
            <a:ext cx="1083718" cy="2269033"/>
          </a:xfrm>
          <a:prstGeom prst="rect">
            <a:avLst/>
          </a:prstGeom>
        </p:spPr>
      </p:pic>
      <p:pic>
        <p:nvPicPr>
          <p:cNvPr id="23" name="Рисунок 22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9C3D3A16-76BE-41EB-8229-871BF21ADCE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199557">
            <a:off x="3296597" y="-21168"/>
            <a:ext cx="756284" cy="158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564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9E541A62-18B2-9E4A-A690-0460EEF970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6750611E-F21F-5F40-8F56-01D5AB50EB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263726" y="2380705"/>
            <a:ext cx="888756" cy="908696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8466DFBF-3334-9542-ABE5-BE1A7DE565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89920" y="344240"/>
            <a:ext cx="1065823" cy="90869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08C67C1-EDBA-B84E-A0A6-9D571DB58C46}"/>
              </a:ext>
            </a:extLst>
          </p:cNvPr>
          <p:cNvSpPr txBox="1"/>
          <p:nvPr/>
        </p:nvSpPr>
        <p:spPr>
          <a:xfrm>
            <a:off x="9263874" y="3588130"/>
            <a:ext cx="29440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uk-UA" sz="1400" dirty="0">
                <a:solidFill>
                  <a:srgbClr val="FFE744"/>
                </a:solidFill>
                <a:latin typeface="Proba Pro Md" panose="020D0003030200000000" pitchFamily="34" charset="0"/>
              </a:rPr>
              <a:t>Блокуємо </a:t>
            </a:r>
            <a:r>
              <a:rPr lang="uk-UA" sz="1400" dirty="0" err="1">
                <a:solidFill>
                  <a:srgbClr val="FFE744"/>
                </a:solidFill>
                <a:latin typeface="Proba Pro Md" panose="020D0003030200000000" pitchFamily="34" charset="0"/>
              </a:rPr>
              <a:t>русню</a:t>
            </a:r>
            <a:r>
              <a:rPr lang="uk-UA" sz="1400" dirty="0">
                <a:solidFill>
                  <a:srgbClr val="FFE744"/>
                </a:solidFill>
                <a:latin typeface="Proba Pro Md" panose="020D0003030200000000" pitchFamily="34" charset="0"/>
              </a:rPr>
              <a:t> разом</a:t>
            </a:r>
            <a:endParaRPr lang="ru-UA" sz="1400" dirty="0">
              <a:solidFill>
                <a:srgbClr val="FFE744"/>
              </a:solidFill>
              <a:latin typeface="Proba Pro Md" panose="020D0003030200000000" pitchFamily="34" charset="0"/>
            </a:endParaRPr>
          </a:p>
        </p:txBody>
      </p:sp>
      <p:sp>
        <p:nvSpPr>
          <p:cNvPr id="12" name="Полилиния 11">
            <a:extLst>
              <a:ext uri="{FF2B5EF4-FFF2-40B4-BE49-F238E27FC236}">
                <a16:creationId xmlns:a16="http://schemas.microsoft.com/office/drawing/2014/main" id="{55CC9CC7-BAB2-1943-AE50-3252CC88A912}"/>
              </a:ext>
            </a:extLst>
          </p:cNvPr>
          <p:cNvSpPr/>
          <p:nvPr/>
        </p:nvSpPr>
        <p:spPr>
          <a:xfrm>
            <a:off x="-71726" y="1008416"/>
            <a:ext cx="9180094" cy="445169"/>
          </a:xfrm>
          <a:custGeom>
            <a:avLst/>
            <a:gdLst>
              <a:gd name="connsiteX0" fmla="*/ 0 w 9180094"/>
              <a:gd name="connsiteY0" fmla="*/ 0 h 445169"/>
              <a:gd name="connsiteX1" fmla="*/ 445168 w 9180094"/>
              <a:gd name="connsiteY1" fmla="*/ 445168 h 445169"/>
              <a:gd name="connsiteX2" fmla="*/ 9180094 w 9180094"/>
              <a:gd name="connsiteY2" fmla="*/ 445168 h 445169"/>
              <a:gd name="connsiteX3" fmla="*/ 9180094 w 9180094"/>
              <a:gd name="connsiteY3" fmla="*/ 445169 h 445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80094" h="445169">
                <a:moveTo>
                  <a:pt x="0" y="0"/>
                </a:moveTo>
                <a:lnTo>
                  <a:pt x="445168" y="445168"/>
                </a:lnTo>
                <a:lnTo>
                  <a:pt x="9180094" y="445168"/>
                </a:lnTo>
                <a:lnTo>
                  <a:pt x="9180094" y="445169"/>
                </a:lnTo>
              </a:path>
            </a:pathLst>
          </a:custGeom>
          <a:noFill/>
          <a:ln>
            <a:solidFill>
              <a:srgbClr val="FFE7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14" name="Полилиния 13">
            <a:extLst>
              <a:ext uri="{FF2B5EF4-FFF2-40B4-BE49-F238E27FC236}">
                <a16:creationId xmlns:a16="http://schemas.microsoft.com/office/drawing/2014/main" id="{E2A3D6AE-3ABB-894B-AE37-732ECB5B8B98}"/>
              </a:ext>
            </a:extLst>
          </p:cNvPr>
          <p:cNvSpPr/>
          <p:nvPr/>
        </p:nvSpPr>
        <p:spPr>
          <a:xfrm>
            <a:off x="-5202" y="5003126"/>
            <a:ext cx="9360734" cy="803305"/>
          </a:xfrm>
          <a:custGeom>
            <a:avLst/>
            <a:gdLst>
              <a:gd name="connsiteX0" fmla="*/ 0 w 9360734"/>
              <a:gd name="connsiteY0" fmla="*/ 0 h 803305"/>
              <a:gd name="connsiteX1" fmla="*/ 222191 w 9360734"/>
              <a:gd name="connsiteY1" fmla="*/ 0 h 803305"/>
              <a:gd name="connsiteX2" fmla="*/ 495656 w 9360734"/>
              <a:gd name="connsiteY2" fmla="*/ 273465 h 803305"/>
              <a:gd name="connsiteX3" fmla="*/ 1632247 w 9360734"/>
              <a:gd name="connsiteY3" fmla="*/ 273465 h 803305"/>
              <a:gd name="connsiteX4" fmla="*/ 1897166 w 9360734"/>
              <a:gd name="connsiteY4" fmla="*/ 8546 h 803305"/>
              <a:gd name="connsiteX5" fmla="*/ 2785929 w 9360734"/>
              <a:gd name="connsiteY5" fmla="*/ 8546 h 803305"/>
              <a:gd name="connsiteX6" fmla="*/ 3580688 w 9360734"/>
              <a:gd name="connsiteY6" fmla="*/ 803305 h 803305"/>
              <a:gd name="connsiteX7" fmla="*/ 9360734 w 9360734"/>
              <a:gd name="connsiteY7" fmla="*/ 803305 h 803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360734" h="803305">
                <a:moveTo>
                  <a:pt x="0" y="0"/>
                </a:moveTo>
                <a:lnTo>
                  <a:pt x="222191" y="0"/>
                </a:lnTo>
                <a:lnTo>
                  <a:pt x="495656" y="273465"/>
                </a:lnTo>
                <a:lnTo>
                  <a:pt x="1632247" y="273465"/>
                </a:lnTo>
                <a:lnTo>
                  <a:pt x="1897166" y="8546"/>
                </a:lnTo>
                <a:lnTo>
                  <a:pt x="2785929" y="8546"/>
                </a:lnTo>
                <a:lnTo>
                  <a:pt x="3580688" y="803305"/>
                </a:lnTo>
                <a:lnTo>
                  <a:pt x="9360734" y="803305"/>
                </a:lnTo>
              </a:path>
            </a:pathLst>
          </a:custGeom>
          <a:noFill/>
          <a:ln>
            <a:solidFill>
              <a:srgbClr val="FFE7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16" name="Полилиния 15">
            <a:extLst>
              <a:ext uri="{FF2B5EF4-FFF2-40B4-BE49-F238E27FC236}">
                <a16:creationId xmlns:a16="http://schemas.microsoft.com/office/drawing/2014/main" id="{C3D2D348-21AD-D14F-880C-E942EAAF1AD1}"/>
              </a:ext>
            </a:extLst>
          </p:cNvPr>
          <p:cNvSpPr/>
          <p:nvPr/>
        </p:nvSpPr>
        <p:spPr>
          <a:xfrm>
            <a:off x="7826477" y="1686849"/>
            <a:ext cx="4365523" cy="1728512"/>
          </a:xfrm>
          <a:custGeom>
            <a:avLst/>
            <a:gdLst>
              <a:gd name="connsiteX0" fmla="*/ 4353724 w 4365523"/>
              <a:gd name="connsiteY0" fmla="*/ 890802 h 1728512"/>
              <a:gd name="connsiteX1" fmla="*/ 3020470 w 4365523"/>
              <a:gd name="connsiteY1" fmla="*/ 890802 h 1728512"/>
              <a:gd name="connsiteX2" fmla="*/ 2949678 w 4365523"/>
              <a:gd name="connsiteY2" fmla="*/ 820010 h 1728512"/>
              <a:gd name="connsiteX3" fmla="*/ 2949678 w 4365523"/>
              <a:gd name="connsiteY3" fmla="*/ 584036 h 1728512"/>
              <a:gd name="connsiteX4" fmla="*/ 2365642 w 4365523"/>
              <a:gd name="connsiteY4" fmla="*/ 0 h 1728512"/>
              <a:gd name="connsiteX5" fmla="*/ 353962 w 4365523"/>
              <a:gd name="connsiteY5" fmla="*/ 0 h 1728512"/>
              <a:gd name="connsiteX6" fmla="*/ 230076 w 4365523"/>
              <a:gd name="connsiteY6" fmla="*/ 123886 h 1728512"/>
              <a:gd name="connsiteX7" fmla="*/ 230076 w 4365523"/>
              <a:gd name="connsiteY7" fmla="*/ 660728 h 1728512"/>
              <a:gd name="connsiteX8" fmla="*/ 330364 w 4365523"/>
              <a:gd name="connsiteY8" fmla="*/ 761016 h 1728512"/>
              <a:gd name="connsiteX9" fmla="*/ 330364 w 4365523"/>
              <a:gd name="connsiteY9" fmla="*/ 1374550 h 1728512"/>
              <a:gd name="connsiteX10" fmla="*/ 0 w 4365523"/>
              <a:gd name="connsiteY10" fmla="*/ 1704914 h 1728512"/>
              <a:gd name="connsiteX11" fmla="*/ 943897 w 4365523"/>
              <a:gd name="connsiteY11" fmla="*/ 1704914 h 1728512"/>
              <a:gd name="connsiteX12" fmla="*/ 1262462 w 4365523"/>
              <a:gd name="connsiteY12" fmla="*/ 1386349 h 1728512"/>
              <a:gd name="connsiteX13" fmla="*/ 2212258 w 4365523"/>
              <a:gd name="connsiteY13" fmla="*/ 1386349 h 1728512"/>
              <a:gd name="connsiteX14" fmla="*/ 2554421 w 4365523"/>
              <a:gd name="connsiteY14" fmla="*/ 1728512 h 1728512"/>
              <a:gd name="connsiteX15" fmla="*/ 4365523 w 4365523"/>
              <a:gd name="connsiteY15" fmla="*/ 1728512 h 1728512"/>
              <a:gd name="connsiteX16" fmla="*/ 4353724 w 4365523"/>
              <a:gd name="connsiteY16" fmla="*/ 890802 h 1728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65523" h="1728512">
                <a:moveTo>
                  <a:pt x="4353724" y="890802"/>
                </a:moveTo>
                <a:lnTo>
                  <a:pt x="3020470" y="890802"/>
                </a:lnTo>
                <a:lnTo>
                  <a:pt x="2949678" y="820010"/>
                </a:lnTo>
                <a:lnTo>
                  <a:pt x="2949678" y="584036"/>
                </a:lnTo>
                <a:lnTo>
                  <a:pt x="2365642" y="0"/>
                </a:lnTo>
                <a:lnTo>
                  <a:pt x="353962" y="0"/>
                </a:lnTo>
                <a:lnTo>
                  <a:pt x="230076" y="123886"/>
                </a:lnTo>
                <a:lnTo>
                  <a:pt x="230076" y="660728"/>
                </a:lnTo>
                <a:lnTo>
                  <a:pt x="330364" y="761016"/>
                </a:lnTo>
                <a:lnTo>
                  <a:pt x="330364" y="1374550"/>
                </a:lnTo>
                <a:lnTo>
                  <a:pt x="0" y="1704914"/>
                </a:lnTo>
                <a:lnTo>
                  <a:pt x="943897" y="1704914"/>
                </a:lnTo>
                <a:lnTo>
                  <a:pt x="1262462" y="1386349"/>
                </a:lnTo>
                <a:lnTo>
                  <a:pt x="2212258" y="1386349"/>
                </a:lnTo>
                <a:lnTo>
                  <a:pt x="2554421" y="1728512"/>
                </a:lnTo>
                <a:lnTo>
                  <a:pt x="4365523" y="1728512"/>
                </a:lnTo>
                <a:lnTo>
                  <a:pt x="4353724" y="890802"/>
                </a:lnTo>
                <a:close/>
              </a:path>
            </a:pathLst>
          </a:custGeom>
          <a:solidFill>
            <a:schemeClr val="bg1">
              <a:alpha val="10733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43" name="Полилиния 42">
            <a:extLst>
              <a:ext uri="{FF2B5EF4-FFF2-40B4-BE49-F238E27FC236}">
                <a16:creationId xmlns:a16="http://schemas.microsoft.com/office/drawing/2014/main" id="{74FCFEA8-B1A9-FD4E-AF78-614382539997}"/>
              </a:ext>
            </a:extLst>
          </p:cNvPr>
          <p:cNvSpPr/>
          <p:nvPr/>
        </p:nvSpPr>
        <p:spPr>
          <a:xfrm>
            <a:off x="7722255" y="1819390"/>
            <a:ext cx="4501675" cy="1750509"/>
          </a:xfrm>
          <a:custGeom>
            <a:avLst/>
            <a:gdLst>
              <a:gd name="connsiteX0" fmla="*/ 4353724 w 4365523"/>
              <a:gd name="connsiteY0" fmla="*/ 890802 h 1728512"/>
              <a:gd name="connsiteX1" fmla="*/ 3020470 w 4365523"/>
              <a:gd name="connsiteY1" fmla="*/ 890802 h 1728512"/>
              <a:gd name="connsiteX2" fmla="*/ 2949678 w 4365523"/>
              <a:gd name="connsiteY2" fmla="*/ 820010 h 1728512"/>
              <a:gd name="connsiteX3" fmla="*/ 2949678 w 4365523"/>
              <a:gd name="connsiteY3" fmla="*/ 584036 h 1728512"/>
              <a:gd name="connsiteX4" fmla="*/ 2365642 w 4365523"/>
              <a:gd name="connsiteY4" fmla="*/ 0 h 1728512"/>
              <a:gd name="connsiteX5" fmla="*/ 353962 w 4365523"/>
              <a:gd name="connsiteY5" fmla="*/ 0 h 1728512"/>
              <a:gd name="connsiteX6" fmla="*/ 230076 w 4365523"/>
              <a:gd name="connsiteY6" fmla="*/ 123886 h 1728512"/>
              <a:gd name="connsiteX7" fmla="*/ 230076 w 4365523"/>
              <a:gd name="connsiteY7" fmla="*/ 660728 h 1728512"/>
              <a:gd name="connsiteX8" fmla="*/ 330364 w 4365523"/>
              <a:gd name="connsiteY8" fmla="*/ 761016 h 1728512"/>
              <a:gd name="connsiteX9" fmla="*/ 330364 w 4365523"/>
              <a:gd name="connsiteY9" fmla="*/ 1374550 h 1728512"/>
              <a:gd name="connsiteX10" fmla="*/ 0 w 4365523"/>
              <a:gd name="connsiteY10" fmla="*/ 1704914 h 1728512"/>
              <a:gd name="connsiteX11" fmla="*/ 943897 w 4365523"/>
              <a:gd name="connsiteY11" fmla="*/ 1704914 h 1728512"/>
              <a:gd name="connsiteX12" fmla="*/ 1262462 w 4365523"/>
              <a:gd name="connsiteY12" fmla="*/ 1386349 h 1728512"/>
              <a:gd name="connsiteX13" fmla="*/ 2212258 w 4365523"/>
              <a:gd name="connsiteY13" fmla="*/ 1386349 h 1728512"/>
              <a:gd name="connsiteX14" fmla="*/ 2554421 w 4365523"/>
              <a:gd name="connsiteY14" fmla="*/ 1728512 h 1728512"/>
              <a:gd name="connsiteX15" fmla="*/ 4365523 w 4365523"/>
              <a:gd name="connsiteY15" fmla="*/ 1728512 h 1728512"/>
              <a:gd name="connsiteX16" fmla="*/ 4353724 w 4365523"/>
              <a:gd name="connsiteY16" fmla="*/ 890802 h 1728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65523" h="1728512">
                <a:moveTo>
                  <a:pt x="4353724" y="890802"/>
                </a:moveTo>
                <a:lnTo>
                  <a:pt x="3020470" y="890802"/>
                </a:lnTo>
                <a:lnTo>
                  <a:pt x="2949678" y="820010"/>
                </a:lnTo>
                <a:lnTo>
                  <a:pt x="2949678" y="584036"/>
                </a:lnTo>
                <a:lnTo>
                  <a:pt x="2365642" y="0"/>
                </a:lnTo>
                <a:lnTo>
                  <a:pt x="353962" y="0"/>
                </a:lnTo>
                <a:lnTo>
                  <a:pt x="230076" y="123886"/>
                </a:lnTo>
                <a:lnTo>
                  <a:pt x="230076" y="660728"/>
                </a:lnTo>
                <a:lnTo>
                  <a:pt x="330364" y="761016"/>
                </a:lnTo>
                <a:lnTo>
                  <a:pt x="330364" y="1374550"/>
                </a:lnTo>
                <a:lnTo>
                  <a:pt x="0" y="1704914"/>
                </a:lnTo>
                <a:lnTo>
                  <a:pt x="943897" y="1704914"/>
                </a:lnTo>
                <a:lnTo>
                  <a:pt x="1262462" y="1386349"/>
                </a:lnTo>
                <a:lnTo>
                  <a:pt x="2212258" y="1386349"/>
                </a:lnTo>
                <a:lnTo>
                  <a:pt x="2554421" y="1728512"/>
                </a:lnTo>
                <a:lnTo>
                  <a:pt x="4365523" y="1728512"/>
                </a:lnTo>
                <a:lnTo>
                  <a:pt x="4353724" y="890802"/>
                </a:lnTo>
                <a:close/>
              </a:path>
            </a:pathLst>
          </a:custGeom>
          <a:noFill/>
          <a:ln>
            <a:solidFill>
              <a:srgbClr val="FFE7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C41D649D-E987-D047-AAC4-BB95884741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79715" y="6067850"/>
            <a:ext cx="2387777" cy="445910"/>
          </a:xfrm>
          <a:prstGeom prst="rect">
            <a:avLst/>
          </a:prstGeom>
        </p:spPr>
      </p:pic>
      <p:pic>
        <p:nvPicPr>
          <p:cNvPr id="2" name="без промо.mov" descr="без промо.mov">
            <a:hlinkClick r:id="" action="ppaction://media"/>
            <a:extLst>
              <a:ext uri="{FF2B5EF4-FFF2-40B4-BE49-F238E27FC236}">
                <a16:creationId xmlns:a16="http://schemas.microsoft.com/office/drawing/2014/main" id="{8160B9DC-6044-F245-AE3A-0EC1FD1B4C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2530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Рисунок 20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E828D589-415D-4EDC-95D7-C04F6B5A6E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880194">
            <a:off x="10787888" y="-952853"/>
            <a:ext cx="1132932" cy="2372075"/>
          </a:xfrm>
          <a:prstGeom prst="rect">
            <a:avLst/>
          </a:prstGeom>
        </p:spPr>
      </p:pic>
      <p:sp>
        <p:nvSpPr>
          <p:cNvPr id="7" name="Прямокутник: округлені кути 3">
            <a:extLst>
              <a:ext uri="{FF2B5EF4-FFF2-40B4-BE49-F238E27FC236}">
                <a16:creationId xmlns:a16="http://schemas.microsoft.com/office/drawing/2014/main" id="{16CAA3FD-53AA-4B91-BF02-EA646D50353A}"/>
              </a:ext>
            </a:extLst>
          </p:cNvPr>
          <p:cNvSpPr/>
          <p:nvPr/>
        </p:nvSpPr>
        <p:spPr>
          <a:xfrm>
            <a:off x="7179841" y="2990979"/>
            <a:ext cx="4228045" cy="1652858"/>
          </a:xfrm>
          <a:prstGeom prst="roundRect">
            <a:avLst>
              <a:gd name="adj" fmla="val 11317"/>
            </a:avLst>
          </a:prstGeom>
          <a:solidFill>
            <a:schemeClr val="bg1">
              <a:alpha val="0"/>
            </a:schemeClr>
          </a:solidFill>
          <a:ln w="12700">
            <a:solidFill>
              <a:srgbClr val="F1E60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 b="1" dirty="0">
              <a:solidFill>
                <a:srgbClr val="003399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18588A-5534-46A3-918E-0EB563399896}"/>
              </a:ext>
            </a:extLst>
          </p:cNvPr>
          <p:cNvSpPr txBox="1"/>
          <p:nvPr/>
        </p:nvSpPr>
        <p:spPr>
          <a:xfrm>
            <a:off x="6888066" y="3185705"/>
            <a:ext cx="441134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0">
              <a:buNone/>
            </a:pPr>
            <a:r>
              <a:rPr lang="uk-UA" sz="1600" b="1" dirty="0">
                <a:solidFill>
                  <a:srgbClr val="F1E60D"/>
                </a:solidFill>
                <a:latin typeface="Fixel Display Semi Bold" pitchFamily="2" charset="0"/>
              </a:rPr>
              <a:t>Засилля російської пропаганди та фейків буде проблемою весь час ведення проти України інформаційної війни та деякий час після перемоги</a:t>
            </a:r>
            <a:endParaRPr lang="ru-UA" sz="1600" b="1" dirty="0">
              <a:solidFill>
                <a:srgbClr val="F1E60D"/>
              </a:solidFill>
              <a:latin typeface="Fixel Display Semi Bold" pitchFamily="2" charset="0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0E3CF8D-7E52-43CC-B851-0D384C8CF4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024" y="1915549"/>
            <a:ext cx="1051586" cy="1050569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5CDA477-4C7B-4CC3-B262-F55E843BAD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2483" y="3203495"/>
            <a:ext cx="1053127" cy="1051152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BC420B72-7FDB-4E73-9BC8-626935E2E6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3473" y="4497923"/>
            <a:ext cx="1052137" cy="105115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76FF039-210E-4377-8A0C-9481CF2E300F}"/>
              </a:ext>
            </a:extLst>
          </p:cNvPr>
          <p:cNvSpPr txBox="1"/>
          <p:nvPr/>
        </p:nvSpPr>
        <p:spPr>
          <a:xfrm>
            <a:off x="2355715" y="2018136"/>
            <a:ext cx="46502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lvl="0">
              <a:defRPr lang="ru-UA"/>
            </a:defPPr>
            <a:lvl1pPr>
              <a:defRPr sz="1600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defRPr>
            </a:lvl1pPr>
          </a:lstStyle>
          <a:p>
            <a:r>
              <a:rPr lang="ru-RU" dirty="0"/>
              <a:t>Російська інформаційна експансія в період війни, необмежений доступ до розгалужених ворожих онлайн-платформ</a:t>
            </a:r>
            <a:endParaRPr lang="uk-UA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6620E20-81B2-44B0-8E7C-EEC88CE98170}"/>
              </a:ext>
            </a:extLst>
          </p:cNvPr>
          <p:cNvSpPr txBox="1"/>
          <p:nvPr/>
        </p:nvSpPr>
        <p:spPr>
          <a:xfrm>
            <a:off x="2355715" y="3289248"/>
            <a:ext cx="37415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lvl="0">
              <a:defRPr lang="ru-UA"/>
            </a:defPPr>
            <a:lvl1pPr>
              <a:defRPr sz="1600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defRPr>
            </a:lvl1pPr>
          </a:lstStyle>
          <a:p>
            <a:r>
              <a:rPr lang="ru-RU" dirty="0"/>
              <a:t>Недостатній рівень інформаційної грамотності та кібергігієни цільової аудиторії 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9C6775-FEF3-4F3B-80DB-B9EAA5BA1294}"/>
              </a:ext>
            </a:extLst>
          </p:cNvPr>
          <p:cNvSpPr txBox="1"/>
          <p:nvPr/>
        </p:nvSpPr>
        <p:spPr>
          <a:xfrm>
            <a:off x="2355715" y="4753401"/>
            <a:ext cx="27897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err="1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Зростання</a:t>
            </a:r>
            <a:r>
              <a:rPr lang="ru-RU" sz="1600" dirty="0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 </a:t>
            </a:r>
            <a:r>
              <a:rPr lang="ru-RU" sz="1600" dirty="0" err="1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кількості</a:t>
            </a:r>
            <a:r>
              <a:rPr lang="ru-RU" sz="1600" dirty="0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 </a:t>
            </a:r>
          </a:p>
          <a:p>
            <a:r>
              <a:rPr lang="ru-RU" sz="1600" dirty="0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онлайн-</a:t>
            </a:r>
            <a:r>
              <a:rPr lang="ru-RU" sz="1600" dirty="0" err="1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шахрайств</a:t>
            </a:r>
            <a:endParaRPr lang="ru-RU" sz="1600" dirty="0">
              <a:solidFill>
                <a:schemeClr val="bg1"/>
              </a:solidFill>
              <a:latin typeface="Fixel Display Medium" pitchFamily="2" charset="0"/>
              <a:cs typeface="Times New Roman" panose="02020603050405020304" pitchFamily="18" charset="0"/>
            </a:endParaRPr>
          </a:p>
        </p:txBody>
      </p:sp>
      <p:pic>
        <p:nvPicPr>
          <p:cNvPr id="19" name="Рисунок 18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A5C5C551-8255-46D8-AF76-621B377A31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880194">
            <a:off x="7336717" y="922100"/>
            <a:ext cx="756284" cy="1583469"/>
          </a:xfrm>
          <a:prstGeom prst="rect">
            <a:avLst/>
          </a:prstGeom>
        </p:spPr>
      </p:pic>
      <p:pic>
        <p:nvPicPr>
          <p:cNvPr id="22" name="Рисунок 21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92F75907-2E9A-4781-B29E-73E656DDE0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880194">
            <a:off x="9237851" y="258080"/>
            <a:ext cx="483175" cy="1011647"/>
          </a:xfrm>
          <a:prstGeom prst="rect">
            <a:avLst/>
          </a:prstGeom>
        </p:spPr>
      </p:pic>
      <p:pic>
        <p:nvPicPr>
          <p:cNvPr id="23" name="Рисунок 22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181CB170-3ABE-4A44-9B91-B54C0737AE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880194">
            <a:off x="10359837" y="1684891"/>
            <a:ext cx="756284" cy="1583469"/>
          </a:xfrm>
          <a:prstGeom prst="rect">
            <a:avLst/>
          </a:prstGeom>
        </p:spPr>
      </p:pic>
      <p:pic>
        <p:nvPicPr>
          <p:cNvPr id="3" name="Рисунок 2" descr="Изображение выглядит как Шрифт, логотип, Графика, символ&#10;&#10;Автоматически созданное описание">
            <a:extLst>
              <a:ext uri="{FF2B5EF4-FFF2-40B4-BE49-F238E27FC236}">
                <a16:creationId xmlns:a16="http://schemas.microsoft.com/office/drawing/2014/main" id="{CA433E9B-A0E6-DFFA-5CDC-ABCF877035C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8257" y="5948922"/>
            <a:ext cx="1273084" cy="3185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3B6ACF-539E-7B0B-6B50-81A7189004F0}"/>
              </a:ext>
            </a:extLst>
          </p:cNvPr>
          <p:cNvSpPr txBox="1"/>
          <p:nvPr/>
        </p:nvSpPr>
        <p:spPr>
          <a:xfrm>
            <a:off x="913597" y="-132251"/>
            <a:ext cx="4621701" cy="1625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4800" b="1" dirty="0">
                <a:solidFill>
                  <a:srgbClr val="FFFF00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Виклики</a:t>
            </a:r>
            <a:endParaRPr lang="uk-UA" sz="4800" b="1" dirty="0">
              <a:solidFill>
                <a:srgbClr val="FFFF00"/>
              </a:solidFill>
              <a:effectLst/>
              <a:latin typeface="Ultramono Wide Black" panose="02000309000000000000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Рисунок 5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ABC17B96-FF75-0BEB-38B9-E0447BC910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880194">
            <a:off x="11866578" y="2067251"/>
            <a:ext cx="483175" cy="1011647"/>
          </a:xfrm>
          <a:prstGeom prst="rect">
            <a:avLst/>
          </a:prstGeom>
        </p:spPr>
      </p:pic>
      <p:pic>
        <p:nvPicPr>
          <p:cNvPr id="9" name="Рисунок 8" descr="Изображение выглядит как линия, Графика, треугольник, Шрифт&#10;&#10;Автоматически созданное описание">
            <a:extLst>
              <a:ext uri="{FF2B5EF4-FFF2-40B4-BE49-F238E27FC236}">
                <a16:creationId xmlns:a16="http://schemas.microsoft.com/office/drawing/2014/main" id="{B9C89743-306A-6E6F-662E-C088FC27067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131689" y="4369311"/>
            <a:ext cx="567972" cy="636817"/>
          </a:xfrm>
          <a:prstGeom prst="rect">
            <a:avLst/>
          </a:prstGeom>
        </p:spPr>
      </p:pic>
      <p:pic>
        <p:nvPicPr>
          <p:cNvPr id="11" name="Рисунок 10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5A2627E8-288D-3644-FC7C-ABE2CD5941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880194">
            <a:off x="6385192" y="4231763"/>
            <a:ext cx="756284" cy="1583469"/>
          </a:xfrm>
          <a:prstGeom prst="rect">
            <a:avLst/>
          </a:prstGeom>
        </p:spPr>
      </p:pic>
      <p:pic>
        <p:nvPicPr>
          <p:cNvPr id="13" name="Рисунок 12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CA89BF43-EFAE-BD6E-318A-ED601D6849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880194">
            <a:off x="6602562" y="5564107"/>
            <a:ext cx="483175" cy="1011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2572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239DD44-AF9B-38D0-691E-F6B49EAA107E}"/>
              </a:ext>
            </a:extLst>
          </p:cNvPr>
          <p:cNvSpPr txBox="1"/>
          <p:nvPr/>
        </p:nvSpPr>
        <p:spPr>
          <a:xfrm>
            <a:off x="913597" y="76468"/>
            <a:ext cx="7986843" cy="1625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4800" b="1" dirty="0">
                <a:solidFill>
                  <a:srgbClr val="FFFF00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Унікальність</a:t>
            </a:r>
            <a:endParaRPr lang="uk-UA" sz="4800" b="1" dirty="0">
              <a:solidFill>
                <a:srgbClr val="FFFF00"/>
              </a:solidFill>
              <a:effectLst/>
              <a:latin typeface="Ultramono Wide Black" panose="02000309000000000000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Google Shape;163;g27ab9d0675b_0_152">
            <a:extLst>
              <a:ext uri="{FF2B5EF4-FFF2-40B4-BE49-F238E27FC236}">
                <a16:creationId xmlns:a16="http://schemas.microsoft.com/office/drawing/2014/main" id="{5C05A9E7-8C65-46A3-81C7-E67EB10B8BB6}"/>
              </a:ext>
            </a:extLst>
          </p:cNvPr>
          <p:cNvSpPr txBox="1">
            <a:spLocks/>
          </p:cNvSpPr>
          <p:nvPr/>
        </p:nvSpPr>
        <p:spPr>
          <a:xfrm>
            <a:off x="1325782" y="7717711"/>
            <a:ext cx="6774171" cy="2595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uk-UA" b="1" u="sng" dirty="0">
                <a:solidFill>
                  <a:schemeClr val="bg1"/>
                </a:solidFill>
              </a:rPr>
              <a:t>Освітній напрям </a:t>
            </a:r>
            <a:r>
              <a:rPr lang="uk-UA" b="1" u="sng" dirty="0" err="1">
                <a:solidFill>
                  <a:schemeClr val="bg1"/>
                </a:solidFill>
              </a:rPr>
              <a:t>проєкту</a:t>
            </a:r>
            <a:r>
              <a:rPr lang="uk-UA" b="1" dirty="0">
                <a:solidFill>
                  <a:schemeClr val="bg1"/>
                </a:solidFill>
              </a:rPr>
              <a:t> 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spcBef>
                <a:spcPts val="0"/>
              </a:spcBef>
              <a:buFont typeface="Courier New" panose="02070309020205020404" pitchFamily="49" charset="0"/>
              <a:buChar char="o"/>
            </a:pPr>
            <a:endParaRPr lang="uk-UA" sz="1600" b="1" dirty="0">
              <a:solidFill>
                <a:schemeClr val="bg1"/>
              </a:solidFill>
            </a:endParaRPr>
          </a:p>
          <a:p>
            <a:pPr marL="0" indent="0">
              <a:lnSpc>
                <a:spcPct val="80000"/>
              </a:lnSpc>
              <a:spcBef>
                <a:spcPts val="0"/>
              </a:spcBef>
              <a:buClr>
                <a:srgbClr val="003999"/>
              </a:buClr>
              <a:buSzPts val="1800"/>
              <a:buNone/>
            </a:pPr>
            <a:r>
              <a:rPr lang="uk-UA" sz="1500" dirty="0">
                <a:solidFill>
                  <a:schemeClr val="bg1"/>
                </a:solidFill>
                <a:latin typeface="Fixel Display Bold" pitchFamily="2" charset="-52"/>
                <a:sym typeface="Raleway"/>
              </a:rPr>
              <a:t>- включає поглиблений курс з медіа- та </a:t>
            </a:r>
            <a:r>
              <a:rPr lang="uk-UA" sz="1500" dirty="0" err="1">
                <a:solidFill>
                  <a:schemeClr val="bg1"/>
                </a:solidFill>
                <a:latin typeface="Fixel Display Bold" pitchFamily="2" charset="-52"/>
                <a:sym typeface="Raleway"/>
              </a:rPr>
              <a:t>кіберграмотності</a:t>
            </a:r>
            <a:r>
              <a:rPr lang="uk-UA" sz="1500" dirty="0">
                <a:solidFill>
                  <a:schemeClr val="bg1"/>
                </a:solidFill>
                <a:latin typeface="Fixel Display Bold" pitchFamily="2" charset="-52"/>
                <a:sym typeface="Raleway"/>
              </a:rPr>
              <a:t>, представлений відео-, фото-, текстовими, тестовими інтерактивними матеріалами. Залучились підтримкою ДКП для допомоги в професійних компетенціях </a:t>
            </a:r>
          </a:p>
          <a:p>
            <a:pPr marL="0" indent="0">
              <a:lnSpc>
                <a:spcPct val="80000"/>
              </a:lnSpc>
              <a:spcBef>
                <a:spcPts val="0"/>
              </a:spcBef>
              <a:buClr>
                <a:srgbClr val="003999"/>
              </a:buClr>
              <a:buSzPts val="1800"/>
              <a:buNone/>
            </a:pPr>
            <a:endParaRPr lang="uk-UA" sz="1500" dirty="0">
              <a:solidFill>
                <a:schemeClr val="bg1"/>
              </a:solidFill>
              <a:latin typeface="Fixel Display Bold" pitchFamily="2" charset="-52"/>
              <a:sym typeface="Raleway"/>
            </a:endParaRPr>
          </a:p>
          <a:p>
            <a:pPr marL="0" indent="0">
              <a:lnSpc>
                <a:spcPct val="80000"/>
              </a:lnSpc>
              <a:spcBef>
                <a:spcPts val="0"/>
              </a:spcBef>
              <a:buClr>
                <a:srgbClr val="003999"/>
              </a:buClr>
              <a:buSzPts val="1800"/>
              <a:buNone/>
            </a:pPr>
            <a:r>
              <a:rPr lang="uk-UA" sz="1500" dirty="0">
                <a:solidFill>
                  <a:schemeClr val="bg1"/>
                </a:solidFill>
                <a:latin typeface="Fixel Display Bold" pitchFamily="2" charset="-52"/>
                <a:sym typeface="Raleway"/>
              </a:rPr>
              <a:t>- спрямований, перш за все, на задоволення потреб учасників нашої спільноти та утримання їх мотивації на систематичне виконання дій з блокування ворожих ресурсів</a:t>
            </a:r>
          </a:p>
          <a:p>
            <a:pPr marL="0" indent="0">
              <a:lnSpc>
                <a:spcPct val="80000"/>
              </a:lnSpc>
              <a:spcBef>
                <a:spcPts val="0"/>
              </a:spcBef>
              <a:buClr>
                <a:srgbClr val="003999"/>
              </a:buClr>
              <a:buSzPts val="1800"/>
              <a:buNone/>
            </a:pPr>
            <a:endParaRPr lang="uk-UA" sz="1500" dirty="0">
              <a:solidFill>
                <a:schemeClr val="bg1"/>
              </a:solidFill>
              <a:latin typeface="Fixel Display Bold" pitchFamily="2" charset="-52"/>
              <a:sym typeface="Raleway"/>
            </a:endParaRPr>
          </a:p>
          <a:p>
            <a:pPr marL="0" indent="0">
              <a:lnSpc>
                <a:spcPct val="80000"/>
              </a:lnSpc>
              <a:spcBef>
                <a:spcPts val="0"/>
              </a:spcBef>
              <a:buClr>
                <a:srgbClr val="003999"/>
              </a:buClr>
              <a:buSzPts val="1800"/>
              <a:buNone/>
            </a:pPr>
            <a:r>
              <a:rPr lang="uk-UA" sz="1500" dirty="0">
                <a:solidFill>
                  <a:schemeClr val="bg1"/>
                </a:solidFill>
                <a:latin typeface="Fixel Display Bold" pitchFamily="2" charset="-52"/>
                <a:sym typeface="Raleway"/>
              </a:rPr>
              <a:t>- є частиною превентивної програми з протидії онлайн-шахрайству</a:t>
            </a:r>
          </a:p>
        </p:txBody>
      </p:sp>
      <p:sp>
        <p:nvSpPr>
          <p:cNvPr id="12" name="Прямокутник: округлені кути 7">
            <a:extLst>
              <a:ext uri="{FF2B5EF4-FFF2-40B4-BE49-F238E27FC236}">
                <a16:creationId xmlns:a16="http://schemas.microsoft.com/office/drawing/2014/main" id="{4F9B27EA-0331-4779-A297-CBBF5058AEBF}"/>
              </a:ext>
            </a:extLst>
          </p:cNvPr>
          <p:cNvSpPr/>
          <p:nvPr/>
        </p:nvSpPr>
        <p:spPr>
          <a:xfrm>
            <a:off x="983182" y="2578711"/>
            <a:ext cx="6995732" cy="2086770"/>
          </a:xfrm>
          <a:prstGeom prst="roundRect">
            <a:avLst>
              <a:gd name="adj" fmla="val 10509"/>
            </a:avLst>
          </a:prstGeom>
          <a:noFill/>
          <a:ln w="12700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 b="1" dirty="0">
              <a:solidFill>
                <a:srgbClr val="FFFF00"/>
              </a:solidFill>
            </a:endParaRPr>
          </a:p>
        </p:txBody>
      </p:sp>
      <p:sp>
        <p:nvSpPr>
          <p:cNvPr id="13" name="Google Shape;163;g27ab9d0675b_0_152">
            <a:extLst>
              <a:ext uri="{FF2B5EF4-FFF2-40B4-BE49-F238E27FC236}">
                <a16:creationId xmlns:a16="http://schemas.microsoft.com/office/drawing/2014/main" id="{08B1EFE6-9118-4D00-9AC4-E93814BA2DC1}"/>
              </a:ext>
            </a:extLst>
          </p:cNvPr>
          <p:cNvSpPr txBox="1">
            <a:spLocks/>
          </p:cNvSpPr>
          <p:nvPr/>
        </p:nvSpPr>
        <p:spPr>
          <a:xfrm>
            <a:off x="1200860" y="2847113"/>
            <a:ext cx="6640282" cy="16215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2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22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20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uk-UA" sz="1600" dirty="0">
                <a:solidFill>
                  <a:schemeClr val="bg1"/>
                </a:solidFill>
                <a:latin typeface="Fixel Display Medium" pitchFamily="2" charset="-52"/>
                <a:ea typeface="+mn-ea"/>
                <a:cs typeface="Times New Roman" panose="02020603050405020304" pitchFamily="18" charset="0"/>
              </a:rPr>
              <a:t>На даний момент, ініціатив, які б ефективно вирішували проблему протистояння ворожій пропаганді в медіапросторі, немає</a:t>
            </a: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uk-UA" sz="1600" dirty="0">
              <a:solidFill>
                <a:schemeClr val="bg1"/>
              </a:solidFill>
              <a:latin typeface="Fixel Display Medium" pitchFamily="2" charset="-52"/>
              <a:ea typeface="+mn-ea"/>
              <a:cs typeface="Times New Roman" panose="02020603050405020304" pitchFamily="18" charset="0"/>
            </a:endParaRP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uk-UA" sz="1600" dirty="0">
                <a:solidFill>
                  <a:schemeClr val="bg1"/>
                </a:solidFill>
                <a:latin typeface="Fixel Display Medium" pitchFamily="2" charset="-52"/>
                <a:ea typeface="+mn-ea"/>
                <a:cs typeface="Times New Roman" panose="02020603050405020304" pitchFamily="18" charset="0"/>
              </a:rPr>
              <a:t>В березні 2022 року існувало декілька </a:t>
            </a:r>
            <a:r>
              <a:rPr lang="uk-UA" sz="1600" dirty="0" err="1">
                <a:solidFill>
                  <a:schemeClr val="bg1"/>
                </a:solidFill>
                <a:latin typeface="Fixel Display Medium" pitchFamily="2" charset="-52"/>
                <a:ea typeface="+mn-ea"/>
                <a:cs typeface="Times New Roman" panose="02020603050405020304" pitchFamily="18" charset="0"/>
              </a:rPr>
              <a:t>проєктів</a:t>
            </a:r>
            <a:r>
              <a:rPr lang="uk-UA" sz="1600" dirty="0">
                <a:solidFill>
                  <a:schemeClr val="bg1"/>
                </a:solidFill>
                <a:latin typeface="Fixel Display Medium" pitchFamily="2" charset="-52"/>
                <a:ea typeface="+mn-ea"/>
                <a:cs typeface="Times New Roman" panose="02020603050405020304" pitchFamily="18" charset="0"/>
              </a:rPr>
              <a:t> в </a:t>
            </a:r>
            <a:r>
              <a:rPr lang="en-US" sz="1600" dirty="0">
                <a:solidFill>
                  <a:schemeClr val="bg1"/>
                </a:solidFill>
                <a:latin typeface="Fixel Display Medium" pitchFamily="2" charset="-52"/>
                <a:ea typeface="+mn-ea"/>
                <a:cs typeface="Times New Roman" panose="02020603050405020304" pitchFamily="18" charset="0"/>
              </a:rPr>
              <a:t>Telegram </a:t>
            </a:r>
            <a:r>
              <a:rPr lang="uk-UA" sz="1600" dirty="0">
                <a:solidFill>
                  <a:schemeClr val="bg1"/>
                </a:solidFill>
                <a:latin typeface="Fixel Display Medium" pitchFamily="2" charset="-52"/>
                <a:ea typeface="+mn-ea"/>
                <a:cs typeface="Times New Roman" panose="02020603050405020304" pitchFamily="18" charset="0"/>
              </a:rPr>
              <a:t>та </a:t>
            </a:r>
            <a:r>
              <a:rPr lang="en-US" sz="1600" dirty="0">
                <a:solidFill>
                  <a:schemeClr val="bg1"/>
                </a:solidFill>
                <a:latin typeface="Fixel Display Medium" pitchFamily="2" charset="-52"/>
                <a:ea typeface="+mn-ea"/>
                <a:cs typeface="Times New Roman" panose="02020603050405020304" pitchFamily="18" charset="0"/>
              </a:rPr>
              <a:t>Facebook, </a:t>
            </a:r>
            <a:r>
              <a:rPr lang="uk-UA" sz="1600" dirty="0">
                <a:solidFill>
                  <a:schemeClr val="bg1"/>
                </a:solidFill>
                <a:latin typeface="Fixel Display Medium" pitchFamily="2" charset="-52"/>
                <a:ea typeface="+mn-ea"/>
                <a:cs typeface="Times New Roman" panose="02020603050405020304" pitchFamily="18" charset="0"/>
              </a:rPr>
              <a:t>які організатори в</a:t>
            </a:r>
            <a:r>
              <a:rPr lang="ru-RU" sz="1600" dirty="0" err="1">
                <a:solidFill>
                  <a:schemeClr val="bg1"/>
                </a:solidFill>
                <a:latin typeface="Fixel Display Medium" pitchFamily="2" charset="-52"/>
                <a:ea typeface="+mn-ea"/>
                <a:cs typeface="Times New Roman" panose="02020603050405020304" pitchFamily="18" charset="0"/>
              </a:rPr>
              <a:t>ир</a:t>
            </a:r>
            <a:r>
              <a:rPr lang="uk-UA" sz="1600" dirty="0" err="1">
                <a:solidFill>
                  <a:schemeClr val="bg1"/>
                </a:solidFill>
                <a:latin typeface="Fixel Display Medium" pitchFamily="2" charset="-52"/>
                <a:ea typeface="+mn-ea"/>
                <a:cs typeface="Times New Roman" panose="02020603050405020304" pitchFamily="18" charset="0"/>
              </a:rPr>
              <a:t>ішили</a:t>
            </a:r>
            <a:r>
              <a:rPr lang="uk-UA" sz="1600" dirty="0">
                <a:solidFill>
                  <a:schemeClr val="bg1"/>
                </a:solidFill>
                <a:latin typeface="Fixel Display Medium" pitchFamily="2" charset="-52"/>
                <a:ea typeface="+mn-ea"/>
                <a:cs typeface="Times New Roman" panose="02020603050405020304" pitchFamily="18" charset="0"/>
              </a:rPr>
              <a:t> закрити, ймовірно, через неприбутковість та зниження інтересу аудиторії</a:t>
            </a:r>
            <a:endParaRPr lang="en-US" sz="1600" dirty="0">
              <a:solidFill>
                <a:schemeClr val="bg1"/>
              </a:solidFill>
              <a:latin typeface="Fixel Display Medium" pitchFamily="2" charset="-52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E391EC-E092-4415-80A9-0EECC472DC0E}"/>
              </a:ext>
            </a:extLst>
          </p:cNvPr>
          <p:cNvSpPr txBox="1"/>
          <p:nvPr/>
        </p:nvSpPr>
        <p:spPr>
          <a:xfrm>
            <a:off x="913597" y="1819856"/>
            <a:ext cx="4965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dirty="0">
                <a:solidFill>
                  <a:srgbClr val="FFFF00"/>
                </a:solidFill>
                <a:latin typeface="Fixel Display Medium" pitchFamily="2" charset="-52"/>
              </a:rPr>
              <a:t>Ми перейшли від мрій до дій!</a:t>
            </a:r>
          </a:p>
        </p:txBody>
      </p:sp>
      <p:pic>
        <p:nvPicPr>
          <p:cNvPr id="15" name="Рисунок 14" descr="Изображение выглядит как Графика, желтый, символ, Симметрия&#10;&#10;Автоматически созданное описание">
            <a:extLst>
              <a:ext uri="{FF2B5EF4-FFF2-40B4-BE49-F238E27FC236}">
                <a16:creationId xmlns:a16="http://schemas.microsoft.com/office/drawing/2014/main" id="{48E84DF9-46A8-4248-8DBF-35EC28B0AC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8069">
            <a:off x="5321564" y="4612020"/>
            <a:ext cx="1047523" cy="1622752"/>
          </a:xfrm>
          <a:prstGeom prst="rect">
            <a:avLst/>
          </a:prstGeom>
        </p:spPr>
      </p:pic>
      <p:pic>
        <p:nvPicPr>
          <p:cNvPr id="16" name="Рисунок 15" descr="Изображение выглядит как Графика, желтый, символ, Симметрия&#10;&#10;Автоматически созданное описание">
            <a:extLst>
              <a:ext uri="{FF2B5EF4-FFF2-40B4-BE49-F238E27FC236}">
                <a16:creationId xmlns:a16="http://schemas.microsoft.com/office/drawing/2014/main" id="{798E9EFA-33F9-42C6-AC4A-3D6031E552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74653">
            <a:off x="6676751" y="5671785"/>
            <a:ext cx="587634" cy="910323"/>
          </a:xfrm>
          <a:prstGeom prst="rect">
            <a:avLst/>
          </a:prstGeom>
        </p:spPr>
      </p:pic>
      <p:pic>
        <p:nvPicPr>
          <p:cNvPr id="18" name="Рисунок 17" descr="Изображение выглядит как Шрифт, логотип, Графика, символ&#10;&#10;Автоматически созданное описание">
            <a:extLst>
              <a:ext uri="{FF2B5EF4-FFF2-40B4-BE49-F238E27FC236}">
                <a16:creationId xmlns:a16="http://schemas.microsoft.com/office/drawing/2014/main" id="{5CA1A35F-AB10-E07D-5D36-AE97BF3A41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8257" y="5948922"/>
            <a:ext cx="1273084" cy="318565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2709A07-FDCB-47BD-801F-0075558783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14803">
            <a:off x="8557893" y="747701"/>
            <a:ext cx="2697863" cy="4163754"/>
          </a:xfrm>
          <a:prstGeom prst="rect">
            <a:avLst/>
          </a:prstGeom>
          <a:ln>
            <a:solidFill>
              <a:schemeClr val="bg2"/>
            </a:solidFill>
          </a:ln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6F3A460F-2123-4873-9988-F496552F2C5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436387">
            <a:off x="7848777" y="3798560"/>
            <a:ext cx="1952332" cy="2761988"/>
          </a:xfrm>
          <a:prstGeom prst="rect">
            <a:avLst/>
          </a:prstGeom>
          <a:ln>
            <a:solidFill>
              <a:schemeClr val="bg2"/>
            </a:solidFill>
          </a:ln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E198B54-8804-48A9-923D-AAE30213D0D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29062">
            <a:off x="9692588" y="3323534"/>
            <a:ext cx="1806435" cy="3200400"/>
          </a:xfrm>
          <a:prstGeom prst="rect">
            <a:avLst/>
          </a:prstGeom>
          <a:ln>
            <a:solidFill>
              <a:schemeClr val="bg2"/>
            </a:solidFill>
            <a:round/>
          </a:ln>
        </p:spPr>
      </p:pic>
    </p:spTree>
    <p:extLst>
      <p:ext uri="{BB962C8B-B14F-4D97-AF65-F5344CB8AC3E}">
        <p14:creationId xmlns:p14="http://schemas.microsoft.com/office/powerpoint/2010/main" val="42498636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Box 40">
            <a:extLst>
              <a:ext uri="{FF2B5EF4-FFF2-40B4-BE49-F238E27FC236}">
                <a16:creationId xmlns:a16="http://schemas.microsoft.com/office/drawing/2014/main" id="{C9BFBA68-4231-B10D-E779-4DF5D5E0AF32}"/>
              </a:ext>
            </a:extLst>
          </p:cNvPr>
          <p:cNvSpPr txBox="1"/>
          <p:nvPr/>
        </p:nvSpPr>
        <p:spPr>
          <a:xfrm>
            <a:off x="953601" y="3748654"/>
            <a:ext cx="3943520" cy="986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2800" b="1" dirty="0">
                <a:solidFill>
                  <a:srgbClr val="FBEA4E"/>
                </a:solidFill>
                <a:latin typeface="Ultramono Wide Bold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Наша місія:</a:t>
            </a:r>
            <a:endParaRPr lang="uk-UA" sz="2800" b="1" dirty="0">
              <a:solidFill>
                <a:srgbClr val="FBEA4E"/>
              </a:solidFill>
              <a:effectLst/>
              <a:latin typeface="Ultramono Wide Bold" panose="02000309000000000000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Овал 5">
            <a:extLst>
              <a:ext uri="{FF2B5EF4-FFF2-40B4-BE49-F238E27FC236}">
                <a16:creationId xmlns:a16="http://schemas.microsoft.com/office/drawing/2014/main" id="{B19FF899-E01E-1849-ADC0-AC9AD7624AF1}"/>
              </a:ext>
            </a:extLst>
          </p:cNvPr>
          <p:cNvSpPr/>
          <p:nvPr/>
        </p:nvSpPr>
        <p:spPr>
          <a:xfrm>
            <a:off x="1073778" y="3747016"/>
            <a:ext cx="108571" cy="98701"/>
          </a:xfrm>
          <a:prstGeom prst="ellipse">
            <a:avLst/>
          </a:prstGeom>
          <a:solidFill>
            <a:srgbClr val="FFE7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11" name="Овал 10">
            <a:extLst>
              <a:ext uri="{FF2B5EF4-FFF2-40B4-BE49-F238E27FC236}">
                <a16:creationId xmlns:a16="http://schemas.microsoft.com/office/drawing/2014/main" id="{1694E8D5-C73D-1E41-AA15-189E4266D3DD}"/>
              </a:ext>
            </a:extLst>
          </p:cNvPr>
          <p:cNvSpPr/>
          <p:nvPr/>
        </p:nvSpPr>
        <p:spPr>
          <a:xfrm>
            <a:off x="1073778" y="4010108"/>
            <a:ext cx="108571" cy="98701"/>
          </a:xfrm>
          <a:prstGeom prst="ellipse">
            <a:avLst/>
          </a:prstGeom>
          <a:solidFill>
            <a:srgbClr val="FFE7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12" name="Овал 11">
            <a:extLst>
              <a:ext uri="{FF2B5EF4-FFF2-40B4-BE49-F238E27FC236}">
                <a16:creationId xmlns:a16="http://schemas.microsoft.com/office/drawing/2014/main" id="{8E2BFF92-1CE1-A74A-888B-F4E16DFD4C55}"/>
              </a:ext>
            </a:extLst>
          </p:cNvPr>
          <p:cNvSpPr/>
          <p:nvPr/>
        </p:nvSpPr>
        <p:spPr>
          <a:xfrm>
            <a:off x="3488153" y="3747016"/>
            <a:ext cx="108571" cy="98701"/>
          </a:xfrm>
          <a:prstGeom prst="ellipse">
            <a:avLst/>
          </a:prstGeom>
          <a:solidFill>
            <a:srgbClr val="FFE7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13" name="Овал 12">
            <a:extLst>
              <a:ext uri="{FF2B5EF4-FFF2-40B4-BE49-F238E27FC236}">
                <a16:creationId xmlns:a16="http://schemas.microsoft.com/office/drawing/2014/main" id="{31D46504-A8B9-1341-9048-BA54860B85D8}"/>
              </a:ext>
            </a:extLst>
          </p:cNvPr>
          <p:cNvSpPr/>
          <p:nvPr/>
        </p:nvSpPr>
        <p:spPr>
          <a:xfrm>
            <a:off x="3488153" y="4010108"/>
            <a:ext cx="108571" cy="98701"/>
          </a:xfrm>
          <a:prstGeom prst="ellipse">
            <a:avLst/>
          </a:prstGeom>
          <a:solidFill>
            <a:srgbClr val="FFE7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B0ECD0-53F3-7A45-956E-3C048C4F7EA0}"/>
              </a:ext>
            </a:extLst>
          </p:cNvPr>
          <p:cNvSpPr txBox="1"/>
          <p:nvPr/>
        </p:nvSpPr>
        <p:spPr>
          <a:xfrm>
            <a:off x="1230260" y="3637308"/>
            <a:ext cx="17081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1600" b="1">
                <a:solidFill>
                  <a:schemeClr val="bg1"/>
                </a:solidFill>
                <a:latin typeface="Fixel Black" pitchFamily="2" charset="-52"/>
              </a:defRPr>
            </a:lvl1pPr>
          </a:lstStyle>
          <a:p>
            <a:r>
              <a:rPr lang="uk-UA" dirty="0"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прозорість</a:t>
            </a:r>
            <a:endParaRPr lang="ru-UA" dirty="0">
              <a:latin typeface="Fixel Display Bold" pitchFamily="2" charset="-52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080669-EDE1-8C40-BFF1-A7FDF8839E8F}"/>
              </a:ext>
            </a:extLst>
          </p:cNvPr>
          <p:cNvSpPr txBox="1"/>
          <p:nvPr/>
        </p:nvSpPr>
        <p:spPr>
          <a:xfrm>
            <a:off x="1230259" y="3905897"/>
            <a:ext cx="21738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1600" b="1">
                <a:solidFill>
                  <a:schemeClr val="bg1"/>
                </a:solidFill>
                <a:latin typeface="Fixel Black" pitchFamily="2" charset="-52"/>
              </a:defRPr>
            </a:lvl1pPr>
          </a:lstStyle>
          <a:p>
            <a:r>
              <a:rPr lang="uk-UA" dirty="0"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компетентність</a:t>
            </a:r>
            <a:endParaRPr lang="ru-UA" dirty="0">
              <a:latin typeface="Fixel Display Bold" pitchFamily="2" charset="-52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A020E7-B316-8D43-958E-34758AD76BAD}"/>
              </a:ext>
            </a:extLst>
          </p:cNvPr>
          <p:cNvSpPr txBox="1"/>
          <p:nvPr/>
        </p:nvSpPr>
        <p:spPr>
          <a:xfrm>
            <a:off x="3652034" y="3637308"/>
            <a:ext cx="19985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1600" b="1">
                <a:solidFill>
                  <a:schemeClr val="bg1"/>
                </a:solidFill>
                <a:latin typeface="Fixel Black" pitchFamily="2" charset="-52"/>
              </a:defRPr>
            </a:lvl1pPr>
          </a:lstStyle>
          <a:p>
            <a:r>
              <a:rPr lang="uk-UA" dirty="0"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незалежність</a:t>
            </a:r>
            <a:endParaRPr lang="ru-UA" dirty="0">
              <a:latin typeface="Fixel Display Bold" pitchFamily="2" charset="-52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4657482-917C-5A43-8785-3D6ACF68A0AA}"/>
              </a:ext>
            </a:extLst>
          </p:cNvPr>
          <p:cNvSpPr txBox="1"/>
          <p:nvPr/>
        </p:nvSpPr>
        <p:spPr>
          <a:xfrm>
            <a:off x="3652033" y="3897188"/>
            <a:ext cx="25036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1600" b="1">
                <a:solidFill>
                  <a:schemeClr val="bg1"/>
                </a:solidFill>
                <a:latin typeface="Fixel Black" pitchFamily="2" charset="-52"/>
              </a:defRPr>
            </a:lvl1pPr>
          </a:lstStyle>
          <a:p>
            <a:r>
              <a:rPr lang="uk-UA" dirty="0"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результативність</a:t>
            </a:r>
            <a:endParaRPr lang="ru-UA" dirty="0">
              <a:latin typeface="Fixel Display Bold" pitchFamily="2" charset="-52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78257E3-50DB-CE4C-BA52-E1C12C1DD6C6}"/>
              </a:ext>
            </a:extLst>
          </p:cNvPr>
          <p:cNvSpPr txBox="1"/>
          <p:nvPr/>
        </p:nvSpPr>
        <p:spPr>
          <a:xfrm>
            <a:off x="939311" y="4678666"/>
            <a:ext cx="74010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1600" b="1">
                <a:solidFill>
                  <a:schemeClr val="bg1"/>
                </a:solidFill>
                <a:latin typeface="Fixel Black" pitchFamily="2" charset="-52"/>
              </a:defRPr>
            </a:lvl1pPr>
          </a:lstStyle>
          <a:p>
            <a:r>
              <a:rPr lang="uk-UA" b="0" dirty="0">
                <a:latin typeface="Fixel Display Medium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Очищення інформаційного простору від російської пропаганди та дезінформації, знищення осередків незаконного поширення протиправного та забороненого контенту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2E1F18-B2DC-B748-A9D1-44A5981C1E4D}"/>
              </a:ext>
            </a:extLst>
          </p:cNvPr>
          <p:cNvSpPr txBox="1"/>
          <p:nvPr/>
        </p:nvSpPr>
        <p:spPr>
          <a:xfrm>
            <a:off x="925707" y="2361003"/>
            <a:ext cx="59600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1600" dirty="0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Синергія громадян</a:t>
            </a:r>
            <a:r>
              <a:rPr lang="ru-RU" sz="1600" dirty="0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, приватного та державного </a:t>
            </a:r>
            <a:r>
              <a:rPr lang="uk-UA" sz="1600" dirty="0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секторів у протидії дезінформації </a:t>
            </a:r>
            <a:r>
              <a:rPr lang="ru-RU" sz="1600" dirty="0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та незаконному контенту </a:t>
            </a:r>
          </a:p>
          <a:p>
            <a:r>
              <a:rPr lang="ru-RU" sz="1600" dirty="0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в </a:t>
            </a:r>
            <a:r>
              <a:rPr lang="uk-UA" sz="1600" dirty="0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інформаційному</a:t>
            </a:r>
            <a:r>
              <a:rPr lang="ru-RU" sz="1600" dirty="0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 </a:t>
            </a:r>
            <a:r>
              <a:rPr lang="uk-UA" sz="1600" dirty="0">
                <a:solidFill>
                  <a:schemeClr val="bg1"/>
                </a:solidFill>
                <a:latin typeface="Fixel Display Medium" pitchFamily="2" charset="0"/>
                <a:cs typeface="Times New Roman" panose="02020603050405020304" pitchFamily="18" charset="0"/>
              </a:rPr>
              <a:t>просторі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A496554-3B4B-C05C-FA8A-06B32F5F9E01}"/>
              </a:ext>
            </a:extLst>
          </p:cNvPr>
          <p:cNvSpPr txBox="1"/>
          <p:nvPr/>
        </p:nvSpPr>
        <p:spPr>
          <a:xfrm>
            <a:off x="5208100" y="416648"/>
            <a:ext cx="642765" cy="1612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4800" b="1" dirty="0">
                <a:solidFill>
                  <a:schemeClr val="bg1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endParaRPr lang="uk-UA" sz="4800" b="1" dirty="0">
              <a:solidFill>
                <a:schemeClr val="bg1"/>
              </a:solidFill>
              <a:effectLst/>
              <a:latin typeface="Ultramono Wide Black" panose="02000309000000000000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0919BAB-59FF-C1FC-DDDE-8112350437E5}"/>
              </a:ext>
            </a:extLst>
          </p:cNvPr>
          <p:cNvSpPr txBox="1"/>
          <p:nvPr/>
        </p:nvSpPr>
        <p:spPr>
          <a:xfrm>
            <a:off x="953600" y="2737173"/>
            <a:ext cx="5490063" cy="986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2800" b="1" dirty="0">
                <a:solidFill>
                  <a:srgbClr val="FBEA4E"/>
                </a:solidFill>
                <a:latin typeface="Ultramono Wide Bold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Наші цінності:</a:t>
            </a:r>
            <a:endParaRPr lang="uk-UA" sz="2800" b="1" dirty="0">
              <a:solidFill>
                <a:srgbClr val="FBEA4E"/>
              </a:solidFill>
              <a:effectLst/>
              <a:latin typeface="Ultramono Wide Bold" panose="02000309000000000000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3" name="Рисунок 42" descr="Изображение выглядит как линия, Графика, треугольник, Шрифт&#10;&#10;Автоматически созданное описание">
            <a:extLst>
              <a:ext uri="{FF2B5EF4-FFF2-40B4-BE49-F238E27FC236}">
                <a16:creationId xmlns:a16="http://schemas.microsoft.com/office/drawing/2014/main" id="{74B0F81B-9ADF-574C-0C66-E548CC2AB1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5361" y="2144007"/>
            <a:ext cx="615508" cy="690116"/>
          </a:xfrm>
          <a:prstGeom prst="rect">
            <a:avLst/>
          </a:prstGeom>
        </p:spPr>
      </p:pic>
      <p:pic>
        <p:nvPicPr>
          <p:cNvPr id="2" name="Рисунок 1" descr="Изображение выглядит как Графика, желтый, символ, Симметрия&#10;&#10;Автоматически созданное описание">
            <a:extLst>
              <a:ext uri="{FF2B5EF4-FFF2-40B4-BE49-F238E27FC236}">
                <a16:creationId xmlns:a16="http://schemas.microsoft.com/office/drawing/2014/main" id="{20B12346-6A1D-FC07-2AD5-868DF64686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722952">
            <a:off x="9434074" y="3792085"/>
            <a:ext cx="1047523" cy="1622752"/>
          </a:xfrm>
          <a:prstGeom prst="rect">
            <a:avLst/>
          </a:prstGeom>
        </p:spPr>
      </p:pic>
      <p:pic>
        <p:nvPicPr>
          <p:cNvPr id="3" name="Рисунок 2" descr="Изображение выглядит как Графика, желтый, символ, Симметрия&#10;&#10;Автоматически созданное описание">
            <a:extLst>
              <a:ext uri="{FF2B5EF4-FFF2-40B4-BE49-F238E27FC236}">
                <a16:creationId xmlns:a16="http://schemas.microsoft.com/office/drawing/2014/main" id="{81A5DA64-BCAE-56A6-33EE-3DE61B88ED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874653">
            <a:off x="10397112" y="5195562"/>
            <a:ext cx="587634" cy="910323"/>
          </a:xfrm>
          <a:prstGeom prst="rect">
            <a:avLst/>
          </a:prstGeom>
        </p:spPr>
      </p:pic>
      <p:pic>
        <p:nvPicPr>
          <p:cNvPr id="20" name="Рисунок 19" descr="Изображение выглядит как Шрифт, логотип, Графика, символ&#10;&#10;Автоматически созданное описание">
            <a:extLst>
              <a:ext uri="{FF2B5EF4-FFF2-40B4-BE49-F238E27FC236}">
                <a16:creationId xmlns:a16="http://schemas.microsoft.com/office/drawing/2014/main" id="{EABFFD89-DA53-4A21-85DE-8AFA2C50DB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7414" y="1118438"/>
            <a:ext cx="4098490" cy="10255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681A13-7A5D-5E85-FB8D-4363CA954BF2}"/>
              </a:ext>
            </a:extLst>
          </p:cNvPr>
          <p:cNvSpPr txBox="1"/>
          <p:nvPr/>
        </p:nvSpPr>
        <p:spPr>
          <a:xfrm>
            <a:off x="5970095" y="402793"/>
            <a:ext cx="1830009" cy="1625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4800" b="1" dirty="0">
                <a:solidFill>
                  <a:schemeClr val="bg1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це</a:t>
            </a:r>
            <a:endParaRPr lang="uk-UA" sz="4800" b="1" dirty="0">
              <a:solidFill>
                <a:schemeClr val="bg1"/>
              </a:solidFill>
              <a:effectLst/>
              <a:latin typeface="Ultramono Wide Black" panose="02000309000000000000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 descr="Изображение выглядит как Шрифт, логотип, Графика, символ&#10;&#10;Автоматически созданное описание">
            <a:extLst>
              <a:ext uri="{FF2B5EF4-FFF2-40B4-BE49-F238E27FC236}">
                <a16:creationId xmlns:a16="http://schemas.microsoft.com/office/drawing/2014/main" id="{3AC68954-456B-BD48-1BF2-0E8B8D39AB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8257" y="5948922"/>
            <a:ext cx="1273084" cy="318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4169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776390FF-729C-D541-98F6-B6479E1165BE}"/>
              </a:ext>
            </a:extLst>
          </p:cNvPr>
          <p:cNvSpPr txBox="1"/>
          <p:nvPr/>
        </p:nvSpPr>
        <p:spPr>
          <a:xfrm>
            <a:off x="1044291" y="1919965"/>
            <a:ext cx="5019644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30188" indent="-230188">
              <a:lnSpc>
                <a:spcPct val="250000"/>
              </a:lnSpc>
              <a:buFont typeface="+mj-lt"/>
              <a:buAutoNum type="arabicPeriod"/>
            </a:pPr>
            <a:r>
              <a:rPr lang="uk-UA" sz="1600" dirty="0">
                <a:solidFill>
                  <a:schemeClr val="bg1"/>
                </a:solidFill>
                <a:effectLst/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Знищення російських осередків в Інтернеті</a:t>
            </a:r>
          </a:p>
        </p:txBody>
      </p:sp>
      <p:sp>
        <p:nvSpPr>
          <p:cNvPr id="7" name="Скругленный прямоугольник 6">
            <a:extLst>
              <a:ext uri="{FF2B5EF4-FFF2-40B4-BE49-F238E27FC236}">
                <a16:creationId xmlns:a16="http://schemas.microsoft.com/office/drawing/2014/main" id="{C913CAEF-C5FE-E741-9FDE-55639DFB4577}"/>
              </a:ext>
            </a:extLst>
          </p:cNvPr>
          <p:cNvSpPr/>
          <p:nvPr/>
        </p:nvSpPr>
        <p:spPr>
          <a:xfrm>
            <a:off x="1022310" y="2133210"/>
            <a:ext cx="4943841" cy="411500"/>
          </a:xfrm>
          <a:prstGeom prst="roundRect">
            <a:avLst/>
          </a:prstGeom>
          <a:noFill/>
          <a:ln w="6350">
            <a:solidFill>
              <a:srgbClr val="FFE7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22" name="Скругленный прямоугольник 21">
            <a:extLst>
              <a:ext uri="{FF2B5EF4-FFF2-40B4-BE49-F238E27FC236}">
                <a16:creationId xmlns:a16="http://schemas.microsoft.com/office/drawing/2014/main" id="{620D611E-3875-BA45-9CDD-1EA33BAE1F25}"/>
              </a:ext>
            </a:extLst>
          </p:cNvPr>
          <p:cNvSpPr/>
          <p:nvPr/>
        </p:nvSpPr>
        <p:spPr>
          <a:xfrm>
            <a:off x="1022311" y="2740918"/>
            <a:ext cx="5403025" cy="411500"/>
          </a:xfrm>
          <a:prstGeom prst="roundRect">
            <a:avLst/>
          </a:prstGeom>
          <a:noFill/>
          <a:ln w="6350">
            <a:solidFill>
              <a:srgbClr val="FFE7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23" name="Скругленный прямоугольник 22">
            <a:extLst>
              <a:ext uri="{FF2B5EF4-FFF2-40B4-BE49-F238E27FC236}">
                <a16:creationId xmlns:a16="http://schemas.microsoft.com/office/drawing/2014/main" id="{4BAC949F-41CA-FF4A-BDC5-E299362BCEAE}"/>
              </a:ext>
            </a:extLst>
          </p:cNvPr>
          <p:cNvSpPr/>
          <p:nvPr/>
        </p:nvSpPr>
        <p:spPr>
          <a:xfrm>
            <a:off x="1022311" y="3342946"/>
            <a:ext cx="4216803" cy="411500"/>
          </a:xfrm>
          <a:prstGeom prst="roundRect">
            <a:avLst/>
          </a:prstGeom>
          <a:noFill/>
          <a:ln w="6350">
            <a:solidFill>
              <a:srgbClr val="FFE7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25" name="Скругленный прямоугольник 24">
            <a:extLst>
              <a:ext uri="{FF2B5EF4-FFF2-40B4-BE49-F238E27FC236}">
                <a16:creationId xmlns:a16="http://schemas.microsoft.com/office/drawing/2014/main" id="{717A1741-AE51-2C46-B814-BF34464E477D}"/>
              </a:ext>
            </a:extLst>
          </p:cNvPr>
          <p:cNvSpPr/>
          <p:nvPr/>
        </p:nvSpPr>
        <p:spPr>
          <a:xfrm>
            <a:off x="1022311" y="3967691"/>
            <a:ext cx="4078945" cy="411500"/>
          </a:xfrm>
          <a:prstGeom prst="roundRect">
            <a:avLst/>
          </a:prstGeom>
          <a:noFill/>
          <a:ln w="6350">
            <a:solidFill>
              <a:srgbClr val="FFE7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26" name="Скругленный прямоугольник 25">
            <a:extLst>
              <a:ext uri="{FF2B5EF4-FFF2-40B4-BE49-F238E27FC236}">
                <a16:creationId xmlns:a16="http://schemas.microsoft.com/office/drawing/2014/main" id="{B9FC817B-58B4-BF4E-BFF9-19582B542310}"/>
              </a:ext>
            </a:extLst>
          </p:cNvPr>
          <p:cNvSpPr/>
          <p:nvPr/>
        </p:nvSpPr>
        <p:spPr>
          <a:xfrm>
            <a:off x="1022311" y="4569719"/>
            <a:ext cx="5403025" cy="411500"/>
          </a:xfrm>
          <a:prstGeom prst="roundRect">
            <a:avLst/>
          </a:prstGeom>
          <a:noFill/>
          <a:ln w="6350">
            <a:solidFill>
              <a:srgbClr val="FFE7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28" name="Скругленный прямоугольник 27">
            <a:extLst>
              <a:ext uri="{FF2B5EF4-FFF2-40B4-BE49-F238E27FC236}">
                <a16:creationId xmlns:a16="http://schemas.microsoft.com/office/drawing/2014/main" id="{322816D2-7D89-6643-87D9-0435005F8525}"/>
              </a:ext>
            </a:extLst>
          </p:cNvPr>
          <p:cNvSpPr/>
          <p:nvPr/>
        </p:nvSpPr>
        <p:spPr>
          <a:xfrm>
            <a:off x="1022311" y="5188785"/>
            <a:ext cx="7662675" cy="411500"/>
          </a:xfrm>
          <a:prstGeom prst="roundRect">
            <a:avLst/>
          </a:prstGeom>
          <a:noFill/>
          <a:ln w="6350">
            <a:solidFill>
              <a:srgbClr val="FFE7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3660F2D-E495-5241-BD5B-A36FA138B3A2}"/>
              </a:ext>
            </a:extLst>
          </p:cNvPr>
          <p:cNvSpPr txBox="1"/>
          <p:nvPr/>
        </p:nvSpPr>
        <p:spPr>
          <a:xfrm>
            <a:off x="1054325" y="2514038"/>
            <a:ext cx="545373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1600" dirty="0">
                <a:solidFill>
                  <a:schemeClr val="bg1"/>
                </a:solidFill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2. Зменшення рівня </a:t>
            </a:r>
            <a:r>
              <a:rPr lang="uk-UA" sz="1600" dirty="0" err="1">
                <a:solidFill>
                  <a:schemeClr val="bg1"/>
                </a:solidFill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булінгу</a:t>
            </a:r>
            <a:r>
              <a:rPr lang="uk-UA" sz="1600" dirty="0">
                <a:solidFill>
                  <a:schemeClr val="bg1"/>
                </a:solidFill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 та цькування в мережі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9148CA6-24A1-6B4E-98D5-10397D8FA15E}"/>
              </a:ext>
            </a:extLst>
          </p:cNvPr>
          <p:cNvSpPr txBox="1"/>
          <p:nvPr/>
        </p:nvSpPr>
        <p:spPr>
          <a:xfrm>
            <a:off x="1006865" y="3086575"/>
            <a:ext cx="431720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1600" dirty="0">
                <a:solidFill>
                  <a:schemeClr val="bg1"/>
                </a:solidFill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 3. Протидія наркотикам та шахрайству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68B9C5D-E29C-5D4A-BEBE-FBE2170CAFFD}"/>
              </a:ext>
            </a:extLst>
          </p:cNvPr>
          <p:cNvSpPr txBox="1"/>
          <p:nvPr/>
        </p:nvSpPr>
        <p:spPr>
          <a:xfrm>
            <a:off x="1075795" y="3729693"/>
            <a:ext cx="4104009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1600" dirty="0">
                <a:solidFill>
                  <a:schemeClr val="bg1"/>
                </a:solidFill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4. Навчання та тренінги з </a:t>
            </a:r>
            <a:r>
              <a:rPr lang="uk-UA" sz="1600" dirty="0" err="1">
                <a:solidFill>
                  <a:schemeClr val="bg1"/>
                </a:solidFill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кібергігієни</a:t>
            </a:r>
            <a:endParaRPr lang="uk-UA" sz="1600" dirty="0">
              <a:solidFill>
                <a:schemeClr val="bg1"/>
              </a:solidFill>
              <a:latin typeface="Fixel Display Bold" pitchFamily="2" charset="-52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2BE7536-BE7C-A448-BED9-874AB14D1DDF}"/>
              </a:ext>
            </a:extLst>
          </p:cNvPr>
          <p:cNvSpPr txBox="1"/>
          <p:nvPr/>
        </p:nvSpPr>
        <p:spPr>
          <a:xfrm>
            <a:off x="1075795" y="4344290"/>
            <a:ext cx="5455340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1600" dirty="0">
                <a:solidFill>
                  <a:schemeClr val="bg1"/>
                </a:solidFill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5. Просвіта населення щодо інформаційної гігієни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DEBF1FB-AE70-5444-B1E2-77D26BDA6577}"/>
              </a:ext>
            </a:extLst>
          </p:cNvPr>
          <p:cNvSpPr txBox="1"/>
          <p:nvPr/>
        </p:nvSpPr>
        <p:spPr>
          <a:xfrm>
            <a:off x="1075795" y="4973877"/>
            <a:ext cx="7662675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1600" dirty="0">
                <a:solidFill>
                  <a:schemeClr val="bg1"/>
                </a:solidFill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6. Залучення та мотивація громадян до активної громадянської позиції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98DD39-5ED7-F68D-B3ED-B34F8A39BCA6}"/>
              </a:ext>
            </a:extLst>
          </p:cNvPr>
          <p:cNvSpPr txBox="1"/>
          <p:nvPr/>
        </p:nvSpPr>
        <p:spPr>
          <a:xfrm>
            <a:off x="913597" y="195736"/>
            <a:ext cx="2765919" cy="1625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4800" b="1" dirty="0">
                <a:solidFill>
                  <a:srgbClr val="FBEA4E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Цілі</a:t>
            </a:r>
            <a:endParaRPr lang="uk-UA" sz="4800" b="1" dirty="0">
              <a:solidFill>
                <a:srgbClr val="FBEA4E"/>
              </a:solidFill>
              <a:effectLst/>
              <a:latin typeface="Ultramono Wide Black" panose="02000309000000000000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9" name="Рисунок 38" descr="Изображение выглядит как линия, Графика, треугольник, Шрифт&#10;&#10;Автоматически созданное описание">
            <a:extLst>
              <a:ext uri="{FF2B5EF4-FFF2-40B4-BE49-F238E27FC236}">
                <a16:creationId xmlns:a16="http://schemas.microsoft.com/office/drawing/2014/main" id="{210601A4-9AA3-D089-FB4F-30454176F4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481" y="5794515"/>
            <a:ext cx="559553" cy="627378"/>
          </a:xfrm>
          <a:prstGeom prst="rect">
            <a:avLst/>
          </a:prstGeom>
        </p:spPr>
      </p:pic>
      <p:pic>
        <p:nvPicPr>
          <p:cNvPr id="12" name="Рисунок 11" descr="Изображение выглядит как звезда&#10;&#10;Автоматически созданное описание">
            <a:extLst>
              <a:ext uri="{FF2B5EF4-FFF2-40B4-BE49-F238E27FC236}">
                <a16:creationId xmlns:a16="http://schemas.microsoft.com/office/drawing/2014/main" id="{975F49F4-12A2-169E-6D1F-F2BEF8FD2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7440" y="690122"/>
            <a:ext cx="312056" cy="328129"/>
          </a:xfrm>
          <a:prstGeom prst="rect">
            <a:avLst/>
          </a:prstGeom>
        </p:spPr>
      </p:pic>
      <p:pic>
        <p:nvPicPr>
          <p:cNvPr id="14" name="Рисунок 13" descr="Изображение выглядит как звезда&#10;&#10;Автоматически созданное описание">
            <a:extLst>
              <a:ext uri="{FF2B5EF4-FFF2-40B4-BE49-F238E27FC236}">
                <a16:creationId xmlns:a16="http://schemas.microsoft.com/office/drawing/2014/main" id="{6E3A14C6-5BCD-4B25-A40B-5807C0EEDD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5911" y="861203"/>
            <a:ext cx="517912" cy="551475"/>
          </a:xfrm>
          <a:prstGeom prst="rect">
            <a:avLst/>
          </a:prstGeom>
        </p:spPr>
      </p:pic>
      <p:pic>
        <p:nvPicPr>
          <p:cNvPr id="16" name="Рисунок 15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9B72A2B9-C785-B1B1-FB4B-735F8F7C41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4228194">
            <a:off x="8652552" y="281760"/>
            <a:ext cx="721207" cy="1510027"/>
          </a:xfrm>
          <a:prstGeom prst="rect">
            <a:avLst/>
          </a:prstGeom>
        </p:spPr>
      </p:pic>
      <p:pic>
        <p:nvPicPr>
          <p:cNvPr id="17" name="Рисунок 16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15C56779-FEC0-75D2-AA2B-3832CCE9CB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4228194">
            <a:off x="8173077" y="1332648"/>
            <a:ext cx="1083718" cy="2269033"/>
          </a:xfrm>
          <a:prstGeom prst="rect">
            <a:avLst/>
          </a:prstGeom>
        </p:spPr>
      </p:pic>
      <p:pic>
        <p:nvPicPr>
          <p:cNvPr id="18" name="Рисунок 17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F7FBBB5B-1BAF-B952-61CF-C655948DD4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4228194">
            <a:off x="11722298" y="214046"/>
            <a:ext cx="756284" cy="1583469"/>
          </a:xfrm>
          <a:prstGeom prst="rect">
            <a:avLst/>
          </a:prstGeom>
        </p:spPr>
      </p:pic>
      <p:pic>
        <p:nvPicPr>
          <p:cNvPr id="20" name="Рисунок 19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2ECF7394-24C8-E629-5CF6-E40B524E61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4228194">
            <a:off x="10348574" y="730899"/>
            <a:ext cx="483175" cy="1011647"/>
          </a:xfrm>
          <a:prstGeom prst="rect">
            <a:avLst/>
          </a:prstGeom>
        </p:spPr>
      </p:pic>
      <p:pic>
        <p:nvPicPr>
          <p:cNvPr id="21" name="Рисунок 20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136C74D9-DCFF-AE0A-A942-C102A7A350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4228194">
            <a:off x="10638719" y="2021992"/>
            <a:ext cx="756284" cy="1583469"/>
          </a:xfrm>
          <a:prstGeom prst="rect">
            <a:avLst/>
          </a:prstGeom>
        </p:spPr>
      </p:pic>
      <p:pic>
        <p:nvPicPr>
          <p:cNvPr id="2" name="Рисунок 1" descr="Изображение выглядит как Шрифт, логотип, Графика, символ&#10;&#10;Автоматически созданное описание">
            <a:extLst>
              <a:ext uri="{FF2B5EF4-FFF2-40B4-BE49-F238E27FC236}">
                <a16:creationId xmlns:a16="http://schemas.microsoft.com/office/drawing/2014/main" id="{74643C3F-C858-C5F7-8FCA-4C9D703102E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8257" y="5948922"/>
            <a:ext cx="1273084" cy="318565"/>
          </a:xfrm>
          <a:prstGeom prst="rect">
            <a:avLst/>
          </a:prstGeom>
        </p:spPr>
      </p:pic>
      <p:pic>
        <p:nvPicPr>
          <p:cNvPr id="27" name="Рисунок 26" descr="Изображение выглядит как символ, желтый&#10;&#10;Автоматически созданное описание">
            <a:extLst>
              <a:ext uri="{FF2B5EF4-FFF2-40B4-BE49-F238E27FC236}">
                <a16:creationId xmlns:a16="http://schemas.microsoft.com/office/drawing/2014/main" id="{8951D372-9C72-432C-8DA8-E7C1EAC906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4228194">
            <a:off x="8700755" y="3461868"/>
            <a:ext cx="483175" cy="1011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2040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144;g27ab9d0675b_0_0">
            <a:extLst>
              <a:ext uri="{FF2B5EF4-FFF2-40B4-BE49-F238E27FC236}">
                <a16:creationId xmlns:a16="http://schemas.microsoft.com/office/drawing/2014/main" id="{2743E4CB-5E6C-4DCF-A1CD-0105A209FE0D}"/>
              </a:ext>
            </a:extLst>
          </p:cNvPr>
          <p:cNvSpPr txBox="1">
            <a:spLocks/>
          </p:cNvSpPr>
          <p:nvPr/>
        </p:nvSpPr>
        <p:spPr>
          <a:xfrm>
            <a:off x="-64129" y="-45630"/>
            <a:ext cx="12211525" cy="13096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SzPts val="4400"/>
              <a:buFont typeface="Arial"/>
              <a:buNone/>
            </a:pPr>
            <a:r>
              <a:rPr lang="uk-UA" sz="4800" b="1" dirty="0">
                <a:solidFill>
                  <a:schemeClr val="bg1"/>
                </a:solidFill>
                <a:latin typeface="Ultramono Wide Black" panose="02000309000000000000" pitchFamily="49" charset="0"/>
                <a:cs typeface="Times New Roman" panose="02020603050405020304" pitchFamily="18" charset="0"/>
              </a:rPr>
              <a:t>Як це </a:t>
            </a:r>
            <a:r>
              <a:rPr lang="uk-UA" sz="4800" b="1" dirty="0">
                <a:solidFill>
                  <a:srgbClr val="FFFF00"/>
                </a:solidFill>
                <a:latin typeface="Ultramono Wide Black" panose="02000309000000000000" pitchFamily="49" charset="0"/>
                <a:cs typeface="Times New Roman" panose="02020603050405020304" pitchFamily="18" charset="0"/>
              </a:rPr>
              <a:t>працює?</a:t>
            </a:r>
          </a:p>
        </p:txBody>
      </p:sp>
      <p:sp>
        <p:nvSpPr>
          <p:cNvPr id="8" name="Google Shape;145;g27ab9d0675b_0_0">
            <a:extLst>
              <a:ext uri="{FF2B5EF4-FFF2-40B4-BE49-F238E27FC236}">
                <a16:creationId xmlns:a16="http://schemas.microsoft.com/office/drawing/2014/main" id="{C7A64439-367E-411B-B549-6C82EE156986}"/>
              </a:ext>
            </a:extLst>
          </p:cNvPr>
          <p:cNvSpPr txBox="1">
            <a:spLocks/>
          </p:cNvSpPr>
          <p:nvPr/>
        </p:nvSpPr>
        <p:spPr>
          <a:xfrm>
            <a:off x="3396993" y="4711857"/>
            <a:ext cx="2320840" cy="698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2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22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20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indent="0" algn="ctr">
              <a:lnSpc>
                <a:spcPct val="90000"/>
              </a:lnSpc>
              <a:spcBef>
                <a:spcPts val="0"/>
              </a:spcBef>
              <a:buNone/>
            </a:pPr>
            <a:r>
              <a:rPr lang="ru-RU" sz="1600" b="1" dirty="0" err="1">
                <a:solidFill>
                  <a:schemeClr val="bg1"/>
                </a:solidFill>
                <a:latin typeface="Fixel Display Bold" pitchFamily="2" charset="-52"/>
                <a:ea typeface="+mn-ea"/>
                <a:cs typeface="+mn-cs"/>
              </a:rPr>
              <a:t>Пропозиція</a:t>
            </a:r>
            <a:endParaRPr lang="ru-RU" sz="1600" b="1" dirty="0">
              <a:solidFill>
                <a:schemeClr val="bg1"/>
              </a:solidFill>
              <a:latin typeface="Fixel Display Bold" pitchFamily="2" charset="-52"/>
              <a:ea typeface="+mn-ea"/>
              <a:cs typeface="+mn-cs"/>
            </a:endParaRPr>
          </a:p>
          <a:p>
            <a:pPr indent="0" algn="ctr">
              <a:lnSpc>
                <a:spcPct val="90000"/>
              </a:lnSpc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bg1"/>
                </a:solidFill>
                <a:latin typeface="Fixel Display Bold" pitchFamily="2" charset="-52"/>
                <a:ea typeface="+mn-ea"/>
                <a:cs typeface="+mn-cs"/>
              </a:rPr>
              <a:t>в бот</a:t>
            </a:r>
          </a:p>
        </p:txBody>
      </p:sp>
      <p:sp>
        <p:nvSpPr>
          <p:cNvPr id="10" name="Google Shape;145;g27ab9d0675b_0_0">
            <a:extLst>
              <a:ext uri="{FF2B5EF4-FFF2-40B4-BE49-F238E27FC236}">
                <a16:creationId xmlns:a16="http://schemas.microsoft.com/office/drawing/2014/main" id="{BB49D6BB-663D-4790-9FD0-1646CA7FD1BC}"/>
              </a:ext>
            </a:extLst>
          </p:cNvPr>
          <p:cNvSpPr txBox="1">
            <a:spLocks/>
          </p:cNvSpPr>
          <p:nvPr/>
        </p:nvSpPr>
        <p:spPr>
          <a:xfrm>
            <a:off x="7253670" y="2974427"/>
            <a:ext cx="2320840" cy="698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2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22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20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indent="0" algn="ctr">
              <a:lnSpc>
                <a:spcPct val="90000"/>
              </a:lnSpc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bg1"/>
                </a:solidFill>
                <a:latin typeface="Fixel Display Bold" pitchFamily="2" charset="-52"/>
                <a:ea typeface="+mn-ea"/>
                <a:cs typeface="+mn-cs"/>
              </a:rPr>
              <a:t>Пост в канал</a:t>
            </a:r>
          </a:p>
          <a:p>
            <a:pPr indent="0" algn="ctr">
              <a:lnSpc>
                <a:spcPct val="90000"/>
              </a:lnSpc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bg1"/>
                </a:solidFill>
                <a:latin typeface="Fixel Display Bold" pitchFamily="2" charset="-52"/>
                <a:ea typeface="+mn-ea"/>
                <a:cs typeface="+mn-cs"/>
              </a:rPr>
              <a:t>на </a:t>
            </a:r>
            <a:r>
              <a:rPr lang="ru-RU" sz="1600" b="1" dirty="0" err="1">
                <a:solidFill>
                  <a:schemeClr val="bg1"/>
                </a:solidFill>
                <a:latin typeface="Fixel Display Bold" pitchFamily="2" charset="-52"/>
                <a:ea typeface="+mn-ea"/>
                <a:cs typeface="+mn-cs"/>
              </a:rPr>
              <a:t>блокування</a:t>
            </a:r>
            <a:endParaRPr lang="ru-RU" sz="1600" b="1" dirty="0">
              <a:solidFill>
                <a:schemeClr val="bg1"/>
              </a:solidFill>
              <a:latin typeface="Fixel Display Bold" pitchFamily="2" charset="-52"/>
              <a:ea typeface="+mn-ea"/>
              <a:cs typeface="+mn-cs"/>
            </a:endParaRPr>
          </a:p>
        </p:txBody>
      </p:sp>
      <p:sp>
        <p:nvSpPr>
          <p:cNvPr id="11" name="Google Shape;145;g27ab9d0675b_0_0">
            <a:extLst>
              <a:ext uri="{FF2B5EF4-FFF2-40B4-BE49-F238E27FC236}">
                <a16:creationId xmlns:a16="http://schemas.microsoft.com/office/drawing/2014/main" id="{E7005FA0-AF3B-4463-8C9E-C66B68975B9F}"/>
              </a:ext>
            </a:extLst>
          </p:cNvPr>
          <p:cNvSpPr txBox="1">
            <a:spLocks/>
          </p:cNvSpPr>
          <p:nvPr/>
        </p:nvSpPr>
        <p:spPr>
          <a:xfrm>
            <a:off x="6497676" y="6009248"/>
            <a:ext cx="1693819" cy="698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2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22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20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3999"/>
              </a:buClr>
              <a:buSzPts val="1800"/>
              <a:buFont typeface="Helvetica Neue"/>
              <a:buChar char="‣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indent="0" algn="ctr">
              <a:lnSpc>
                <a:spcPct val="90000"/>
              </a:lnSpc>
              <a:spcBef>
                <a:spcPts val="0"/>
              </a:spcBef>
              <a:buNone/>
            </a:pPr>
            <a:r>
              <a:rPr lang="ru-RU" sz="1600" b="1" dirty="0" err="1">
                <a:solidFill>
                  <a:schemeClr val="bg1"/>
                </a:solidFill>
                <a:latin typeface="Fixel Display Bold" pitchFamily="2" charset="-52"/>
                <a:ea typeface="+mn-ea"/>
                <a:cs typeface="+mn-cs"/>
              </a:rPr>
              <a:t>Масові</a:t>
            </a:r>
            <a:r>
              <a:rPr lang="ru-RU" sz="1600" b="1" dirty="0">
                <a:solidFill>
                  <a:schemeClr val="bg1"/>
                </a:solidFill>
                <a:latin typeface="Fixel Display Bold" pitchFamily="2" charset="-52"/>
                <a:ea typeface="+mn-ea"/>
                <a:cs typeface="+mn-cs"/>
              </a:rPr>
              <a:t> </a:t>
            </a:r>
            <a:r>
              <a:rPr lang="ru-RU" sz="1600" b="1" dirty="0" err="1">
                <a:solidFill>
                  <a:schemeClr val="bg1"/>
                </a:solidFill>
                <a:latin typeface="Fixel Display Bold" pitchFamily="2" charset="-52"/>
                <a:ea typeface="+mn-ea"/>
                <a:cs typeface="+mn-cs"/>
              </a:rPr>
              <a:t>скарги</a:t>
            </a:r>
            <a:endParaRPr lang="ru-RU" sz="1600" b="1" dirty="0">
              <a:solidFill>
                <a:schemeClr val="bg1"/>
              </a:solidFill>
              <a:latin typeface="Fixel Display Bold" pitchFamily="2" charset="-52"/>
              <a:ea typeface="+mn-ea"/>
              <a:cs typeface="+mn-cs"/>
            </a:endParaRPr>
          </a:p>
        </p:txBody>
      </p:sp>
      <p:pic>
        <p:nvPicPr>
          <p:cNvPr id="13" name="Рисунок 12" descr="Изображение выглядит как черный, темнота&#10;&#10;Автоматически созданное описание">
            <a:extLst>
              <a:ext uri="{FF2B5EF4-FFF2-40B4-BE49-F238E27FC236}">
                <a16:creationId xmlns:a16="http://schemas.microsoft.com/office/drawing/2014/main" id="{642B259A-55FC-4092-8AD9-49A2CEA91E61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70000" contrast="-70000"/>
          </a:blip>
          <a:stretch>
            <a:fillRect/>
          </a:stretch>
        </p:blipFill>
        <p:spPr>
          <a:xfrm>
            <a:off x="10332256" y="3762439"/>
            <a:ext cx="1663986" cy="1663986"/>
          </a:xfrm>
          <a:prstGeom prst="rect">
            <a:avLst/>
          </a:prstGeom>
        </p:spPr>
      </p:pic>
      <p:pic>
        <p:nvPicPr>
          <p:cNvPr id="14" name="Рисунок 13" descr="Изображение выглядит как черный, темнота&#10;&#10;Автоматически созданное описание">
            <a:extLst>
              <a:ext uri="{FF2B5EF4-FFF2-40B4-BE49-F238E27FC236}">
                <a16:creationId xmlns:a16="http://schemas.microsoft.com/office/drawing/2014/main" id="{D295A3FB-B0C4-4C04-BE43-1E10FDB35D49}"/>
              </a:ext>
            </a:extLst>
          </p:cNvPr>
          <p:cNvPicPr>
            <a:picLocks noChangeAspect="1"/>
          </p:cNvPicPr>
          <p:nvPr/>
        </p:nvPicPr>
        <p:blipFill>
          <a:blip r:embed="rId4">
            <a:lum bright="70000" contrast="-70000"/>
          </a:blip>
          <a:stretch>
            <a:fillRect/>
          </a:stretch>
        </p:blipFill>
        <p:spPr>
          <a:xfrm>
            <a:off x="359188" y="2103728"/>
            <a:ext cx="874800" cy="874800"/>
          </a:xfrm>
          <a:prstGeom prst="rect">
            <a:avLst/>
          </a:prstGeom>
        </p:spPr>
      </p:pic>
      <p:pic>
        <p:nvPicPr>
          <p:cNvPr id="15" name="Рисунок 14" descr="Изображение выглядит как черный, темнота&#10;&#10;Автоматически созданное описание">
            <a:extLst>
              <a:ext uri="{FF2B5EF4-FFF2-40B4-BE49-F238E27FC236}">
                <a16:creationId xmlns:a16="http://schemas.microsoft.com/office/drawing/2014/main" id="{3D36E8EC-A147-4548-BD1E-EB11CB517B7E}"/>
              </a:ext>
            </a:extLst>
          </p:cNvPr>
          <p:cNvPicPr>
            <a:picLocks noChangeAspect="1"/>
          </p:cNvPicPr>
          <p:nvPr/>
        </p:nvPicPr>
        <p:blipFill>
          <a:blip r:embed="rId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03317" y="4059660"/>
            <a:ext cx="874800" cy="874800"/>
          </a:xfrm>
          <a:prstGeom prst="rect">
            <a:avLst/>
          </a:prstGeom>
        </p:spPr>
      </p:pic>
      <p:pic>
        <p:nvPicPr>
          <p:cNvPr id="16" name="Рисунок 15" descr="Изображение выглядит как черный, темнота&#10;&#10;Автоматически созданное описание">
            <a:extLst>
              <a:ext uri="{FF2B5EF4-FFF2-40B4-BE49-F238E27FC236}">
                <a16:creationId xmlns:a16="http://schemas.microsoft.com/office/drawing/2014/main" id="{8204D8AB-1B79-447E-9F09-E41DD0B1E3C5}"/>
              </a:ext>
            </a:extLst>
          </p:cNvPr>
          <p:cNvPicPr>
            <a:picLocks noChangeAspect="1"/>
          </p:cNvPicPr>
          <p:nvPr/>
        </p:nvPicPr>
        <p:blipFill>
          <a:blip r:embed="rId7">
            <a:lum bright="70000" contrast="-70000"/>
          </a:blip>
          <a:stretch>
            <a:fillRect/>
          </a:stretch>
        </p:blipFill>
        <p:spPr>
          <a:xfrm>
            <a:off x="6074717" y="2117013"/>
            <a:ext cx="874469" cy="874469"/>
          </a:xfrm>
          <a:prstGeom prst="rect">
            <a:avLst/>
          </a:prstGeom>
        </p:spPr>
      </p:pic>
      <p:pic>
        <p:nvPicPr>
          <p:cNvPr id="17" name="Рисунок 16" descr="Изображение выглядит как черный, темнота&#10;&#10;Автоматически созданное описание">
            <a:extLst>
              <a:ext uri="{FF2B5EF4-FFF2-40B4-BE49-F238E27FC236}">
                <a16:creationId xmlns:a16="http://schemas.microsoft.com/office/drawing/2014/main" id="{337CB78C-CF83-4BEE-8C86-A6B857C0239D}"/>
              </a:ext>
            </a:extLst>
          </p:cNvPr>
          <p:cNvPicPr>
            <a:picLocks noChangeAspect="1"/>
          </p:cNvPicPr>
          <p:nvPr/>
        </p:nvPicPr>
        <p:blipFill>
          <a:blip r:embed="rId8">
            <a:lum bright="70000" contrast="-70000"/>
          </a:blip>
          <a:stretch>
            <a:fillRect/>
          </a:stretch>
        </p:blipFill>
        <p:spPr>
          <a:xfrm>
            <a:off x="4523300" y="1535687"/>
            <a:ext cx="874800" cy="874800"/>
          </a:xfrm>
          <a:prstGeom prst="rect">
            <a:avLst/>
          </a:prstGeom>
        </p:spPr>
      </p:pic>
      <p:pic>
        <p:nvPicPr>
          <p:cNvPr id="18" name="Рисунок 17" descr="Изображение выглядит как черный, темнота&#10;&#10;Автоматически созданное описание">
            <a:extLst>
              <a:ext uri="{FF2B5EF4-FFF2-40B4-BE49-F238E27FC236}">
                <a16:creationId xmlns:a16="http://schemas.microsoft.com/office/drawing/2014/main" id="{76086E86-5832-4CAE-8470-E232C95DC46D}"/>
              </a:ext>
            </a:extLst>
          </p:cNvPr>
          <p:cNvPicPr>
            <a:picLocks noChangeAspect="1"/>
          </p:cNvPicPr>
          <p:nvPr/>
        </p:nvPicPr>
        <p:blipFill>
          <a:blip r:embed="rId9">
            <a:lum bright="70000" contrast="-70000"/>
          </a:blip>
          <a:stretch>
            <a:fillRect/>
          </a:stretch>
        </p:blipFill>
        <p:spPr>
          <a:xfrm>
            <a:off x="4366774" y="3816075"/>
            <a:ext cx="874800" cy="874800"/>
          </a:xfrm>
          <a:prstGeom prst="rect">
            <a:avLst/>
          </a:prstGeom>
        </p:spPr>
      </p:pic>
      <p:pic>
        <p:nvPicPr>
          <p:cNvPr id="19" name="Рисунок 18" descr="Изображение выглядит как черный, темнота&#10;&#10;Автоматически созданное описание">
            <a:extLst>
              <a:ext uri="{FF2B5EF4-FFF2-40B4-BE49-F238E27FC236}">
                <a16:creationId xmlns:a16="http://schemas.microsoft.com/office/drawing/2014/main" id="{24802DBB-B3F5-49B9-A8E8-2A46690C84BE}"/>
              </a:ext>
            </a:extLst>
          </p:cNvPr>
          <p:cNvPicPr>
            <a:picLocks noChangeAspect="1"/>
          </p:cNvPicPr>
          <p:nvPr/>
        </p:nvPicPr>
        <p:blipFill>
          <a:blip r:embed="rId10">
            <a:lum bright="70000" contrast="-70000"/>
          </a:blip>
          <a:stretch>
            <a:fillRect/>
          </a:stretch>
        </p:blipFill>
        <p:spPr>
          <a:xfrm>
            <a:off x="7234329" y="5200724"/>
            <a:ext cx="874800" cy="874800"/>
          </a:xfrm>
          <a:prstGeom prst="rect">
            <a:avLst/>
          </a:prstGeom>
        </p:spPr>
      </p:pic>
      <p:pic>
        <p:nvPicPr>
          <p:cNvPr id="20" name="Рисунок 19" descr="Изображение выглядит как черный, темнота&#10;&#10;Автоматически созданное описание">
            <a:extLst>
              <a:ext uri="{FF2B5EF4-FFF2-40B4-BE49-F238E27FC236}">
                <a16:creationId xmlns:a16="http://schemas.microsoft.com/office/drawing/2014/main" id="{C61FC9A6-B9E8-4BD5-B037-B9BD0DB05AA6}"/>
              </a:ext>
            </a:extLst>
          </p:cNvPr>
          <p:cNvPicPr>
            <a:picLocks noChangeAspect="1"/>
          </p:cNvPicPr>
          <p:nvPr/>
        </p:nvPicPr>
        <p:blipFill>
          <a:blip r:embed="rId11">
            <a:lum bright="70000" contrast="-70000"/>
          </a:blip>
          <a:stretch>
            <a:fillRect/>
          </a:stretch>
        </p:blipFill>
        <p:spPr>
          <a:xfrm>
            <a:off x="8296800" y="2077596"/>
            <a:ext cx="874800" cy="874800"/>
          </a:xfrm>
          <a:prstGeom prst="rect">
            <a:avLst/>
          </a:prstGeom>
        </p:spPr>
      </p:pic>
      <p:sp>
        <p:nvSpPr>
          <p:cNvPr id="28" name="Овал 27">
            <a:extLst>
              <a:ext uri="{FF2B5EF4-FFF2-40B4-BE49-F238E27FC236}">
                <a16:creationId xmlns:a16="http://schemas.microsoft.com/office/drawing/2014/main" id="{44F361A8-CB66-4137-9426-9CBC88697360}"/>
              </a:ext>
            </a:extLst>
          </p:cNvPr>
          <p:cNvSpPr/>
          <p:nvPr/>
        </p:nvSpPr>
        <p:spPr>
          <a:xfrm>
            <a:off x="4565412" y="5265765"/>
            <a:ext cx="331305" cy="331305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9" name="Овал 28">
            <a:extLst>
              <a:ext uri="{FF2B5EF4-FFF2-40B4-BE49-F238E27FC236}">
                <a16:creationId xmlns:a16="http://schemas.microsoft.com/office/drawing/2014/main" id="{807A61CE-460E-426E-B92C-C1E39BA8C0C2}"/>
              </a:ext>
            </a:extLst>
          </p:cNvPr>
          <p:cNvSpPr/>
          <p:nvPr/>
        </p:nvSpPr>
        <p:spPr>
          <a:xfrm>
            <a:off x="6289206" y="3554894"/>
            <a:ext cx="331305" cy="331305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0" name="Овал 29">
            <a:extLst>
              <a:ext uri="{FF2B5EF4-FFF2-40B4-BE49-F238E27FC236}">
                <a16:creationId xmlns:a16="http://schemas.microsoft.com/office/drawing/2014/main" id="{B9D98459-F58C-4107-991F-A73C7E9D70BF}"/>
              </a:ext>
            </a:extLst>
          </p:cNvPr>
          <p:cNvSpPr/>
          <p:nvPr/>
        </p:nvSpPr>
        <p:spPr>
          <a:xfrm>
            <a:off x="8318669" y="3507072"/>
            <a:ext cx="331305" cy="331305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1" name="Овал 30">
            <a:extLst>
              <a:ext uri="{FF2B5EF4-FFF2-40B4-BE49-F238E27FC236}">
                <a16:creationId xmlns:a16="http://schemas.microsoft.com/office/drawing/2014/main" id="{C571215E-CDCE-41A8-81E6-4BB12B0F913B}"/>
              </a:ext>
            </a:extLst>
          </p:cNvPr>
          <p:cNvSpPr/>
          <p:nvPr/>
        </p:nvSpPr>
        <p:spPr>
          <a:xfrm>
            <a:off x="10368609" y="5506225"/>
            <a:ext cx="331305" cy="331305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2" name="Овал 31">
            <a:extLst>
              <a:ext uri="{FF2B5EF4-FFF2-40B4-BE49-F238E27FC236}">
                <a16:creationId xmlns:a16="http://schemas.microsoft.com/office/drawing/2014/main" id="{59199B33-A3AB-498A-B953-C7A7663F260D}"/>
              </a:ext>
            </a:extLst>
          </p:cNvPr>
          <p:cNvSpPr/>
          <p:nvPr/>
        </p:nvSpPr>
        <p:spPr>
          <a:xfrm>
            <a:off x="8329295" y="5508451"/>
            <a:ext cx="331305" cy="331305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3" name="Овал 32">
            <a:extLst>
              <a:ext uri="{FF2B5EF4-FFF2-40B4-BE49-F238E27FC236}">
                <a16:creationId xmlns:a16="http://schemas.microsoft.com/office/drawing/2014/main" id="{B01B0195-FFBF-4D03-94FD-548E2C5AFEC4}"/>
              </a:ext>
            </a:extLst>
          </p:cNvPr>
          <p:cNvSpPr/>
          <p:nvPr/>
        </p:nvSpPr>
        <p:spPr>
          <a:xfrm>
            <a:off x="480109" y="3590734"/>
            <a:ext cx="331305" cy="331305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 dirty="0"/>
          </a:p>
        </p:txBody>
      </p:sp>
      <p:sp>
        <p:nvSpPr>
          <p:cNvPr id="34" name="Овал 33">
            <a:extLst>
              <a:ext uri="{FF2B5EF4-FFF2-40B4-BE49-F238E27FC236}">
                <a16:creationId xmlns:a16="http://schemas.microsoft.com/office/drawing/2014/main" id="{14C5396C-C550-47DD-B8FC-120952CB3337}"/>
              </a:ext>
            </a:extLst>
          </p:cNvPr>
          <p:cNvSpPr/>
          <p:nvPr/>
        </p:nvSpPr>
        <p:spPr>
          <a:xfrm>
            <a:off x="2211828" y="5245187"/>
            <a:ext cx="331305" cy="331305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5" name="Овал 34">
            <a:extLst>
              <a:ext uri="{FF2B5EF4-FFF2-40B4-BE49-F238E27FC236}">
                <a16:creationId xmlns:a16="http://schemas.microsoft.com/office/drawing/2014/main" id="{8E176AEC-C32F-4632-8239-966FAE6DAFEE}"/>
              </a:ext>
            </a:extLst>
          </p:cNvPr>
          <p:cNvSpPr/>
          <p:nvPr/>
        </p:nvSpPr>
        <p:spPr>
          <a:xfrm>
            <a:off x="2261595" y="3596786"/>
            <a:ext cx="331305" cy="331305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B0D06BB-FA2A-44AE-9524-2A2ECB448D0E}"/>
              </a:ext>
            </a:extLst>
          </p:cNvPr>
          <p:cNvSpPr txBox="1"/>
          <p:nvPr/>
        </p:nvSpPr>
        <p:spPr>
          <a:xfrm>
            <a:off x="1639715" y="4917208"/>
            <a:ext cx="1633153" cy="32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>
              <a:lnSpc>
                <a:spcPct val="90000"/>
              </a:lnSpc>
              <a:spcBef>
                <a:spcPts val="0"/>
              </a:spcBef>
              <a:buNone/>
            </a:pPr>
            <a:r>
              <a:rPr lang="ru-RU" sz="1600" b="1" dirty="0" err="1">
                <a:solidFill>
                  <a:schemeClr val="bg1"/>
                </a:solidFill>
                <a:latin typeface="Fixel Display Bold" pitchFamily="2" charset="-52"/>
              </a:rPr>
              <a:t>Користувач</a:t>
            </a:r>
            <a:endParaRPr lang="ru-RU" sz="1600" b="1" dirty="0">
              <a:solidFill>
                <a:schemeClr val="bg1"/>
              </a:solidFill>
              <a:latin typeface="Fixel Display Bold" pitchFamily="2" charset="-52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653CA8B-9AE6-47C7-8B46-57605147CF58}"/>
              </a:ext>
            </a:extLst>
          </p:cNvPr>
          <p:cNvSpPr txBox="1"/>
          <p:nvPr/>
        </p:nvSpPr>
        <p:spPr>
          <a:xfrm>
            <a:off x="-64129" y="3006602"/>
            <a:ext cx="1633153" cy="541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>
              <a:lnSpc>
                <a:spcPct val="90000"/>
              </a:lnSpc>
              <a:spcBef>
                <a:spcPts val="0"/>
              </a:spcBef>
              <a:buNone/>
            </a:pPr>
            <a:r>
              <a:rPr lang="ru-RU" sz="1600" b="1" dirty="0" err="1">
                <a:solidFill>
                  <a:schemeClr val="bg1"/>
                </a:solidFill>
                <a:latin typeface="Fixel Display Bold" pitchFamily="2" charset="-52"/>
              </a:rPr>
              <a:t>Ворожий</a:t>
            </a:r>
            <a:endParaRPr lang="ru-RU" sz="1600" b="1" dirty="0">
              <a:solidFill>
                <a:schemeClr val="bg1"/>
              </a:solidFill>
              <a:latin typeface="Fixel Display Bold" pitchFamily="2" charset="-52"/>
            </a:endParaRPr>
          </a:p>
          <a:p>
            <a:pPr indent="0" algn="ctr">
              <a:lnSpc>
                <a:spcPct val="90000"/>
              </a:lnSpc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bg1"/>
                </a:solidFill>
                <a:latin typeface="Fixel Display Bold" pitchFamily="2" charset="-52"/>
              </a:rPr>
              <a:t>контент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84A43C2-8BE4-4239-8747-8B592991AF31}"/>
              </a:ext>
            </a:extLst>
          </p:cNvPr>
          <p:cNvSpPr txBox="1"/>
          <p:nvPr/>
        </p:nvSpPr>
        <p:spPr>
          <a:xfrm>
            <a:off x="5457162" y="2971436"/>
            <a:ext cx="2190931" cy="541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>
              <a:lnSpc>
                <a:spcPct val="90000"/>
              </a:lnSpc>
              <a:spcBef>
                <a:spcPts val="0"/>
              </a:spcBef>
              <a:buNone/>
            </a:pPr>
            <a:r>
              <a:rPr lang="ru-RU" sz="1600" b="1" dirty="0" err="1">
                <a:solidFill>
                  <a:schemeClr val="bg1"/>
                </a:solidFill>
                <a:latin typeface="Fixel Display Bold" pitchFamily="2" charset="-52"/>
              </a:rPr>
              <a:t>Обробка</a:t>
            </a:r>
            <a:r>
              <a:rPr lang="ru-RU" sz="1600" b="1" dirty="0">
                <a:solidFill>
                  <a:schemeClr val="bg1"/>
                </a:solidFill>
                <a:latin typeface="Fixel Display Bold" pitchFamily="2" charset="-52"/>
              </a:rPr>
              <a:t> </a:t>
            </a:r>
            <a:r>
              <a:rPr lang="ru-RU" sz="1600" b="1" dirty="0" err="1">
                <a:solidFill>
                  <a:schemeClr val="bg1"/>
                </a:solidFill>
                <a:latin typeface="Fixel Display Bold" pitchFamily="2" charset="-52"/>
              </a:rPr>
              <a:t>адміністратором</a:t>
            </a:r>
            <a:endParaRPr lang="ru-RU" sz="1600" b="1" dirty="0">
              <a:solidFill>
                <a:schemeClr val="bg1"/>
              </a:solidFill>
              <a:latin typeface="Fixel Display Bold" pitchFamily="2" charset="-52"/>
            </a:endParaRPr>
          </a:p>
        </p:txBody>
      </p:sp>
      <p:sp>
        <p:nvSpPr>
          <p:cNvPr id="40" name="Прямокутник: округлені кути 39">
            <a:extLst>
              <a:ext uri="{FF2B5EF4-FFF2-40B4-BE49-F238E27FC236}">
                <a16:creationId xmlns:a16="http://schemas.microsoft.com/office/drawing/2014/main" id="{4C16D8C1-805E-4105-AFF0-B42FBC48FF20}"/>
              </a:ext>
            </a:extLst>
          </p:cNvPr>
          <p:cNvSpPr/>
          <p:nvPr/>
        </p:nvSpPr>
        <p:spPr>
          <a:xfrm>
            <a:off x="595644" y="3949729"/>
            <a:ext cx="83976" cy="15043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 dirty="0"/>
          </a:p>
        </p:txBody>
      </p:sp>
      <p:sp>
        <p:nvSpPr>
          <p:cNvPr id="48" name="Прямокутник: округлені кути 47">
            <a:extLst>
              <a:ext uri="{FF2B5EF4-FFF2-40B4-BE49-F238E27FC236}">
                <a16:creationId xmlns:a16="http://schemas.microsoft.com/office/drawing/2014/main" id="{07B815AC-C515-4FCE-9571-28BDF450D09F}"/>
              </a:ext>
            </a:extLst>
          </p:cNvPr>
          <p:cNvSpPr/>
          <p:nvPr/>
        </p:nvSpPr>
        <p:spPr>
          <a:xfrm rot="5400000">
            <a:off x="1307485" y="4701922"/>
            <a:ext cx="86549" cy="15043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B548D905-1720-479F-9B65-2979E0FBF456}"/>
              </a:ext>
            </a:extLst>
          </p:cNvPr>
          <p:cNvSpPr txBox="1"/>
          <p:nvPr/>
        </p:nvSpPr>
        <p:spPr>
          <a:xfrm>
            <a:off x="3705625" y="2801477"/>
            <a:ext cx="2145476" cy="541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>
              <a:lnSpc>
                <a:spcPct val="90000"/>
              </a:lnSpc>
              <a:spcBef>
                <a:spcPts val="0"/>
              </a:spcBef>
              <a:buNone/>
            </a:pPr>
            <a:r>
              <a:rPr lang="ru-RU" sz="1600" b="1" dirty="0" err="1">
                <a:solidFill>
                  <a:schemeClr val="bg1"/>
                </a:solidFill>
                <a:latin typeface="Fixel Display Bold" pitchFamily="2" charset="-52"/>
              </a:rPr>
              <a:t>Фейл</a:t>
            </a:r>
            <a:r>
              <a:rPr lang="ru-RU" sz="1600" b="1" dirty="0">
                <a:solidFill>
                  <a:schemeClr val="bg1"/>
                </a:solidFill>
                <a:latin typeface="Fixel Display Bold" pitchFamily="2" charset="-52"/>
              </a:rPr>
              <a:t> </a:t>
            </a:r>
            <a:r>
              <a:rPr lang="ru-RU" sz="1600" b="1" dirty="0" err="1">
                <a:solidFill>
                  <a:schemeClr val="bg1"/>
                </a:solidFill>
                <a:latin typeface="Fixel Display Bold" pitchFamily="2" charset="-52"/>
              </a:rPr>
              <a:t>одиночної</a:t>
            </a:r>
            <a:r>
              <a:rPr lang="ru-RU" sz="1600" b="1" dirty="0">
                <a:solidFill>
                  <a:schemeClr val="bg1"/>
                </a:solidFill>
                <a:latin typeface="Fixel Display Bold" pitchFamily="2" charset="-52"/>
              </a:rPr>
              <a:t> </a:t>
            </a:r>
            <a:r>
              <a:rPr lang="ru-RU" sz="1600" b="1" dirty="0" err="1">
                <a:solidFill>
                  <a:schemeClr val="bg1"/>
                </a:solidFill>
                <a:latin typeface="Fixel Display Bold" pitchFamily="2" charset="-52"/>
              </a:rPr>
              <a:t>скарги</a:t>
            </a:r>
            <a:endParaRPr lang="ru-RU" sz="1600" b="1" dirty="0">
              <a:solidFill>
                <a:schemeClr val="bg1"/>
              </a:solidFill>
              <a:latin typeface="Fixel Display Bold" pitchFamily="2" charset="-52"/>
            </a:endParaRPr>
          </a:p>
        </p:txBody>
      </p:sp>
      <p:sp>
        <p:nvSpPr>
          <p:cNvPr id="62" name="Прямокутник: округлені кути 61">
            <a:extLst>
              <a:ext uri="{FF2B5EF4-FFF2-40B4-BE49-F238E27FC236}">
                <a16:creationId xmlns:a16="http://schemas.microsoft.com/office/drawing/2014/main" id="{2AB524BE-A7E8-4D85-9DD7-0A99AB60EEC2}"/>
              </a:ext>
            </a:extLst>
          </p:cNvPr>
          <p:cNvSpPr/>
          <p:nvPr/>
        </p:nvSpPr>
        <p:spPr>
          <a:xfrm rot="5400000">
            <a:off x="3102862" y="1332666"/>
            <a:ext cx="83976" cy="15043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63" name="Прямокутник: округлені кути 62">
            <a:extLst>
              <a:ext uri="{FF2B5EF4-FFF2-40B4-BE49-F238E27FC236}">
                <a16:creationId xmlns:a16="http://schemas.microsoft.com/office/drawing/2014/main" id="{2250EBB4-2340-4760-B14D-C9EEF668FE5D}"/>
              </a:ext>
            </a:extLst>
          </p:cNvPr>
          <p:cNvSpPr/>
          <p:nvPr/>
        </p:nvSpPr>
        <p:spPr>
          <a:xfrm>
            <a:off x="6412167" y="3949729"/>
            <a:ext cx="83976" cy="15043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64" name="Прямокутник: округлені кути 63">
            <a:extLst>
              <a:ext uri="{FF2B5EF4-FFF2-40B4-BE49-F238E27FC236}">
                <a16:creationId xmlns:a16="http://schemas.microsoft.com/office/drawing/2014/main" id="{C969EABE-5312-479E-9EF0-1AEA2376C831}"/>
              </a:ext>
            </a:extLst>
          </p:cNvPr>
          <p:cNvSpPr/>
          <p:nvPr/>
        </p:nvSpPr>
        <p:spPr>
          <a:xfrm>
            <a:off x="2383972" y="2044902"/>
            <a:ext cx="86549" cy="15043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65" name="Прямокутник: округлені кути 64">
            <a:extLst>
              <a:ext uri="{FF2B5EF4-FFF2-40B4-BE49-F238E27FC236}">
                <a16:creationId xmlns:a16="http://schemas.microsoft.com/office/drawing/2014/main" id="{68559F8B-FB62-493A-999A-D49596C86CEA}"/>
              </a:ext>
            </a:extLst>
          </p:cNvPr>
          <p:cNvSpPr/>
          <p:nvPr/>
        </p:nvSpPr>
        <p:spPr>
          <a:xfrm rot="5400000">
            <a:off x="3662937" y="4678259"/>
            <a:ext cx="86549" cy="15043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66" name="Прямокутник: округлені кути 65">
            <a:extLst>
              <a:ext uri="{FF2B5EF4-FFF2-40B4-BE49-F238E27FC236}">
                <a16:creationId xmlns:a16="http://schemas.microsoft.com/office/drawing/2014/main" id="{97B6A9F8-C3A9-4189-B218-993E081535A5}"/>
              </a:ext>
            </a:extLst>
          </p:cNvPr>
          <p:cNvSpPr/>
          <p:nvPr/>
        </p:nvSpPr>
        <p:spPr>
          <a:xfrm rot="5400000">
            <a:off x="5694641" y="4666734"/>
            <a:ext cx="86549" cy="15043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67" name="Прямокутник: округлені кути 66">
            <a:extLst>
              <a:ext uri="{FF2B5EF4-FFF2-40B4-BE49-F238E27FC236}">
                <a16:creationId xmlns:a16="http://schemas.microsoft.com/office/drawing/2014/main" id="{949097A3-DD71-4728-A753-E47B0403A79A}"/>
              </a:ext>
            </a:extLst>
          </p:cNvPr>
          <p:cNvSpPr/>
          <p:nvPr/>
        </p:nvSpPr>
        <p:spPr>
          <a:xfrm rot="5400000">
            <a:off x="9443118" y="4939016"/>
            <a:ext cx="86549" cy="150438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68" name="Прямокутник: округлені кути 67">
            <a:extLst>
              <a:ext uri="{FF2B5EF4-FFF2-40B4-BE49-F238E27FC236}">
                <a16:creationId xmlns:a16="http://schemas.microsoft.com/office/drawing/2014/main" id="{B6575945-6247-4646-8B06-B5EE3449B7D9}"/>
              </a:ext>
            </a:extLst>
          </p:cNvPr>
          <p:cNvSpPr/>
          <p:nvPr/>
        </p:nvSpPr>
        <p:spPr>
          <a:xfrm rot="5400000">
            <a:off x="7409280" y="2942218"/>
            <a:ext cx="86549" cy="15043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70" name="Прямокутник: округлені кути 69">
            <a:extLst>
              <a:ext uri="{FF2B5EF4-FFF2-40B4-BE49-F238E27FC236}">
                <a16:creationId xmlns:a16="http://schemas.microsoft.com/office/drawing/2014/main" id="{7BC771E0-3154-40CD-AE11-157AA9F677FE}"/>
              </a:ext>
            </a:extLst>
          </p:cNvPr>
          <p:cNvSpPr/>
          <p:nvPr/>
        </p:nvSpPr>
        <p:spPr>
          <a:xfrm rot="10800000">
            <a:off x="8450039" y="3922039"/>
            <a:ext cx="86549" cy="150438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571B7BF1-0E68-4C10-8814-109380E8ABA3}"/>
              </a:ext>
            </a:extLst>
          </p:cNvPr>
          <p:cNvSpPr txBox="1"/>
          <p:nvPr/>
        </p:nvSpPr>
        <p:spPr>
          <a:xfrm>
            <a:off x="10737189" y="5515812"/>
            <a:ext cx="908322" cy="32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>
              <a:lnSpc>
                <a:spcPct val="90000"/>
              </a:lnSpc>
              <a:spcBef>
                <a:spcPts val="0"/>
              </a:spcBef>
              <a:buNone/>
            </a:pPr>
            <a:r>
              <a:rPr lang="ru-RU" sz="1600" b="1" dirty="0" err="1">
                <a:solidFill>
                  <a:schemeClr val="bg1"/>
                </a:solidFill>
                <a:latin typeface="Fixel Display Bold" pitchFamily="2" charset="-52"/>
              </a:rPr>
              <a:t>Успіх</a:t>
            </a:r>
            <a:endParaRPr lang="ru-RU" sz="1600" b="1" dirty="0">
              <a:solidFill>
                <a:schemeClr val="bg1"/>
              </a:solidFill>
              <a:latin typeface="Fixel Display Bold" pitchFamily="2" charset="-52"/>
            </a:endParaRPr>
          </a:p>
        </p:txBody>
      </p:sp>
      <p:sp>
        <p:nvSpPr>
          <p:cNvPr id="76" name="Овал 75">
            <a:extLst>
              <a:ext uri="{FF2B5EF4-FFF2-40B4-BE49-F238E27FC236}">
                <a16:creationId xmlns:a16="http://schemas.microsoft.com/office/drawing/2014/main" id="{52E79890-49ED-4993-8C97-336461D2269B}"/>
              </a:ext>
            </a:extLst>
          </p:cNvPr>
          <p:cNvSpPr/>
          <p:nvPr/>
        </p:nvSpPr>
        <p:spPr>
          <a:xfrm>
            <a:off x="4035469" y="1917892"/>
            <a:ext cx="331305" cy="331305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1E60D"/>
              </a:gs>
            </a:gsLst>
            <a:lin ang="5400000" scaled="1"/>
            <a:tileRect/>
          </a:gradFill>
          <a:ln>
            <a:solidFill>
              <a:srgbClr val="F1E6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5" name="Рисунок 4" descr="Изображение выглядит как линия, Графика, треугольник, Шрифт&#10;&#10;Автоматически созданное описание">
            <a:extLst>
              <a:ext uri="{FF2B5EF4-FFF2-40B4-BE49-F238E27FC236}">
                <a16:creationId xmlns:a16="http://schemas.microsoft.com/office/drawing/2014/main" id="{9C8A898C-F61A-0D39-AD22-EFEE9ED856C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809056" y="833233"/>
            <a:ext cx="559553" cy="627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1740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:a16="http://schemas.microsoft.com/office/drawing/2014/main" id="{CA2A1D09-2A2B-5F4C-AE47-65223447988F}"/>
              </a:ext>
            </a:extLst>
          </p:cNvPr>
          <p:cNvSpPr txBox="1"/>
          <p:nvPr/>
        </p:nvSpPr>
        <p:spPr>
          <a:xfrm>
            <a:off x="913597" y="3839613"/>
            <a:ext cx="45063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2000">
                <a:solidFill>
                  <a:schemeClr val="bg1"/>
                </a:solidFill>
                <a:latin typeface="Proba Pro Md" panose="020D0003030200000000" pitchFamily="34" charset="0"/>
              </a:defRPr>
            </a:lvl1pPr>
          </a:lstStyle>
          <a:p>
            <a:r>
              <a:rPr lang="uk-UA" sz="1600" dirty="0"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Приймає інформацію про </a:t>
            </a:r>
            <a:r>
              <a:rPr lang="uk-UA" sz="1600" dirty="0" err="1"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фейкові</a:t>
            </a:r>
            <a:r>
              <a:rPr lang="uk-UA" sz="1600" dirty="0"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 ресурси, котрі перевіряються нашими модераторами та відправляються на блокування небайдужим громадянам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8404A4C-B42D-8DC8-21E9-FDA38DA0E0D4}"/>
              </a:ext>
            </a:extLst>
          </p:cNvPr>
          <p:cNvSpPr txBox="1"/>
          <p:nvPr/>
        </p:nvSpPr>
        <p:spPr>
          <a:xfrm>
            <a:off x="913597" y="-59904"/>
            <a:ext cx="6101566" cy="20867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4800" b="1" dirty="0" err="1">
                <a:solidFill>
                  <a:srgbClr val="FBEA4E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Доєднуйся</a:t>
            </a:r>
            <a:endParaRPr lang="uk-UA" sz="4800" b="1" dirty="0">
              <a:solidFill>
                <a:srgbClr val="FBEA4E"/>
              </a:solidFill>
              <a:latin typeface="Ultramono Wide Black" panose="02000309000000000000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0"/>
              </a:lnSpc>
            </a:pPr>
            <a:r>
              <a:rPr lang="uk-UA" sz="4800" b="1" dirty="0">
                <a:solidFill>
                  <a:schemeClr val="bg1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д</a:t>
            </a:r>
            <a:r>
              <a:rPr lang="uk-UA" sz="4800" b="1" dirty="0">
                <a:solidFill>
                  <a:schemeClr val="bg1"/>
                </a:solidFill>
                <a:effectLst/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о </a:t>
            </a:r>
            <a:r>
              <a:rPr lang="uk-UA" sz="4800" b="1" dirty="0" err="1">
                <a:solidFill>
                  <a:schemeClr val="bg1"/>
                </a:solidFill>
                <a:effectLst/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проєкту</a:t>
            </a:r>
            <a:endParaRPr lang="uk-UA" sz="4800" b="1" dirty="0">
              <a:solidFill>
                <a:schemeClr val="bg1"/>
              </a:solidFill>
              <a:effectLst/>
              <a:latin typeface="Ultramono Wide Black" panose="02000309000000000000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1" name="Рисунок 20" descr="Изображение выглядит как Шрифт, логотип, Графика, символ&#10;&#10;Автоматически созданное описание">
            <a:extLst>
              <a:ext uri="{FF2B5EF4-FFF2-40B4-BE49-F238E27FC236}">
                <a16:creationId xmlns:a16="http://schemas.microsoft.com/office/drawing/2014/main" id="{92968697-2243-DE16-128E-BBAC28338E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257" y="5948922"/>
            <a:ext cx="1273084" cy="318565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63665B1-7F3D-F366-3B09-66669E298B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977" y="2371430"/>
            <a:ext cx="4416975" cy="132850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3223CF3-325B-A4EE-9FCC-44E51F6C4B8E}"/>
              </a:ext>
            </a:extLst>
          </p:cNvPr>
          <p:cNvSpPr txBox="1"/>
          <p:nvPr/>
        </p:nvSpPr>
        <p:spPr>
          <a:xfrm>
            <a:off x="2518518" y="2654308"/>
            <a:ext cx="3446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2000">
                <a:solidFill>
                  <a:schemeClr val="bg1"/>
                </a:solidFill>
                <a:latin typeface="Proba Pro Md" panose="020D0003030200000000" pitchFamily="34" charset="0"/>
              </a:defRPr>
            </a:lvl1pPr>
          </a:lstStyle>
          <a:p>
            <a:r>
              <a:rPr lang="uk-UA" sz="2800" b="1" dirty="0">
                <a:solidFill>
                  <a:schemeClr val="tx1"/>
                </a:solidFill>
                <a:latin typeface="Fixel Display Bold" pitchFamily="2" charset="-52"/>
              </a:rPr>
              <a:t>Бот «</a:t>
            </a:r>
            <a:r>
              <a:rPr lang="en-US" sz="2800" b="1" dirty="0">
                <a:solidFill>
                  <a:schemeClr val="tx1"/>
                </a:solidFill>
                <a:latin typeface="Fixel Display Bold" pitchFamily="2" charset="-52"/>
              </a:rPr>
              <a:t>BRAMA</a:t>
            </a:r>
            <a:r>
              <a:rPr lang="uk-UA" sz="2800" b="1" dirty="0">
                <a:solidFill>
                  <a:schemeClr val="tx1"/>
                </a:solidFill>
                <a:latin typeface="Fixel Display Bold" pitchFamily="2" charset="-52"/>
              </a:rPr>
              <a:t>»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35AEAA-0542-F909-222C-DD6A000AD5E7}"/>
              </a:ext>
            </a:extLst>
          </p:cNvPr>
          <p:cNvSpPr txBox="1"/>
          <p:nvPr/>
        </p:nvSpPr>
        <p:spPr>
          <a:xfrm>
            <a:off x="2535492" y="3062708"/>
            <a:ext cx="28098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2000">
                <a:solidFill>
                  <a:schemeClr val="bg1"/>
                </a:solidFill>
                <a:latin typeface="Proba Pro Md" panose="020D0003030200000000" pitchFamily="34" charset="0"/>
              </a:defRPr>
            </a:lvl1pPr>
          </a:lstStyle>
          <a:p>
            <a:r>
              <a:rPr lang="en" sz="1600" dirty="0">
                <a:solidFill>
                  <a:schemeClr val="tx1"/>
                </a:solidFill>
                <a:latin typeface="Fixel Display Bold" pitchFamily="2" charset="-52"/>
              </a:rPr>
              <a:t>https://</a:t>
            </a:r>
            <a:r>
              <a:rPr lang="en" sz="1600" dirty="0" err="1">
                <a:solidFill>
                  <a:schemeClr val="tx1"/>
                </a:solidFill>
                <a:latin typeface="Fixel Display Bold" pitchFamily="2" charset="-52"/>
              </a:rPr>
              <a:t>t.me</a:t>
            </a:r>
            <a:r>
              <a:rPr lang="en" sz="1600" dirty="0">
                <a:solidFill>
                  <a:schemeClr val="tx1"/>
                </a:solidFill>
                <a:latin typeface="Fixel Display Bold" pitchFamily="2" charset="-52"/>
              </a:rPr>
              <a:t>/</a:t>
            </a:r>
            <a:r>
              <a:rPr lang="en" sz="1600" dirty="0" err="1">
                <a:solidFill>
                  <a:schemeClr val="tx1"/>
                </a:solidFill>
                <a:latin typeface="Fixel Display Bold" pitchFamily="2" charset="-52"/>
              </a:rPr>
              <a:t>stopdrugsbot</a:t>
            </a:r>
            <a:endParaRPr lang="uk-UA" sz="1600" dirty="0">
              <a:solidFill>
                <a:schemeClr val="tx1"/>
              </a:solidFill>
              <a:latin typeface="Fixel Display Bold" pitchFamily="2" charset="-52"/>
            </a:endParaRPr>
          </a:p>
        </p:txBody>
      </p:sp>
      <p:pic>
        <p:nvPicPr>
          <p:cNvPr id="40" name="Рисунок 39" descr="Изображение выглядит как линия, Графика, треугольник, Шрифт&#10;&#10;Автоматически созданное описание">
            <a:extLst>
              <a:ext uri="{FF2B5EF4-FFF2-40B4-BE49-F238E27FC236}">
                <a16:creationId xmlns:a16="http://schemas.microsoft.com/office/drawing/2014/main" id="{26ECF2D6-386D-E36B-5F89-4BCFB81468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6905" y="3475148"/>
            <a:ext cx="559553" cy="627378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9BDA6428-A123-26E6-32AB-0673FE3290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02251">
            <a:off x="4805334" y="4967279"/>
            <a:ext cx="782692" cy="1212494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0958D84F-05CE-89FF-DC66-2CD4EBBA10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31861">
            <a:off x="4146691" y="5744570"/>
            <a:ext cx="477042" cy="739002"/>
          </a:xfrm>
          <a:prstGeom prst="rect">
            <a:avLst/>
          </a:prstGeom>
        </p:spPr>
      </p:pic>
      <p:pic>
        <p:nvPicPr>
          <p:cNvPr id="2" name="Рисунок 1" descr="Изображение выглядит как Мобильный телефон, Мобильное устройство, снимок экрана, мультимедиа&#10;&#10;Автоматически созданное описание">
            <a:extLst>
              <a:ext uri="{FF2B5EF4-FFF2-40B4-BE49-F238E27FC236}">
                <a16:creationId xmlns:a16="http://schemas.microsoft.com/office/drawing/2014/main" id="{CADFBD75-7C2E-174C-E671-48B533E10F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808310">
            <a:off x="7136274" y="2191326"/>
            <a:ext cx="3332021" cy="6858000"/>
          </a:xfrm>
          <a:prstGeom prst="rect">
            <a:avLst/>
          </a:prstGeom>
        </p:spPr>
      </p:pic>
      <p:pic>
        <p:nvPicPr>
          <p:cNvPr id="6" name="Рисунок 5" descr="Изображение выглядит как Мобильный телефон, Мобильное устройство, снимок экрана, мультимедиа&#10;&#10;Автоматически созданное описание">
            <a:extLst>
              <a:ext uri="{FF2B5EF4-FFF2-40B4-BE49-F238E27FC236}">
                <a16:creationId xmlns:a16="http://schemas.microsoft.com/office/drawing/2014/main" id="{4D97AB1A-F600-8F9E-47B7-26F0A78D66C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400589">
            <a:off x="7828625" y="1127881"/>
            <a:ext cx="3695881" cy="760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3404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C0F8F171-E667-523B-9E55-07B25419885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" r="68211"/>
          <a:stretch/>
        </p:blipFill>
        <p:spPr>
          <a:xfrm>
            <a:off x="913977" y="2371430"/>
            <a:ext cx="1404000" cy="1328503"/>
          </a:xfrm>
          <a:prstGeom prst="rect">
            <a:avLst/>
          </a:prstGeom>
        </p:spPr>
      </p:pic>
      <p:grpSp>
        <p:nvGrpSpPr>
          <p:cNvPr id="10" name="Группа 9">
            <a:extLst>
              <a:ext uri="{FF2B5EF4-FFF2-40B4-BE49-F238E27FC236}">
                <a16:creationId xmlns:a16="http://schemas.microsoft.com/office/drawing/2014/main" id="{7CB09F96-05A1-CA4C-8150-03ED47B7BBBB}"/>
              </a:ext>
            </a:extLst>
          </p:cNvPr>
          <p:cNvGrpSpPr/>
          <p:nvPr/>
        </p:nvGrpSpPr>
        <p:grpSpPr>
          <a:xfrm>
            <a:off x="0" y="3865769"/>
            <a:ext cx="1092029" cy="315823"/>
            <a:chOff x="0" y="3607686"/>
            <a:chExt cx="1234010" cy="315823"/>
          </a:xfrm>
        </p:grpSpPr>
        <p:grpSp>
          <p:nvGrpSpPr>
            <p:cNvPr id="21" name="Группа 20">
              <a:extLst>
                <a:ext uri="{FF2B5EF4-FFF2-40B4-BE49-F238E27FC236}">
                  <a16:creationId xmlns:a16="http://schemas.microsoft.com/office/drawing/2014/main" id="{3EFB8272-CDDF-A84C-BAD8-43A6D78DD734}"/>
                </a:ext>
              </a:extLst>
            </p:cNvPr>
            <p:cNvGrpSpPr/>
            <p:nvPr/>
          </p:nvGrpSpPr>
          <p:grpSpPr>
            <a:xfrm>
              <a:off x="1038965" y="3728464"/>
              <a:ext cx="195045" cy="195045"/>
              <a:chOff x="1038965" y="2952880"/>
              <a:chExt cx="195045" cy="195045"/>
            </a:xfrm>
          </p:grpSpPr>
          <p:sp>
            <p:nvSpPr>
              <p:cNvPr id="22" name="Овал 21">
                <a:extLst>
                  <a:ext uri="{FF2B5EF4-FFF2-40B4-BE49-F238E27FC236}">
                    <a16:creationId xmlns:a16="http://schemas.microsoft.com/office/drawing/2014/main" id="{5183BC08-4725-7C4E-A659-33AA7285982C}"/>
                  </a:ext>
                </a:extLst>
              </p:cNvPr>
              <p:cNvSpPr/>
              <p:nvPr/>
            </p:nvSpPr>
            <p:spPr>
              <a:xfrm>
                <a:off x="1038965" y="2952880"/>
                <a:ext cx="195045" cy="195045"/>
              </a:xfrm>
              <a:prstGeom prst="ellipse">
                <a:avLst/>
              </a:prstGeom>
              <a:noFill/>
              <a:ln>
                <a:solidFill>
                  <a:srgbClr val="FFE744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UA"/>
              </a:p>
            </p:txBody>
          </p:sp>
          <p:sp>
            <p:nvSpPr>
              <p:cNvPr id="23" name="Овал 22">
                <a:extLst>
                  <a:ext uri="{FF2B5EF4-FFF2-40B4-BE49-F238E27FC236}">
                    <a16:creationId xmlns:a16="http://schemas.microsoft.com/office/drawing/2014/main" id="{894436D3-FC94-C441-9424-EDBDF42E044B}"/>
                  </a:ext>
                </a:extLst>
              </p:cNvPr>
              <p:cNvSpPr/>
              <p:nvPr/>
            </p:nvSpPr>
            <p:spPr>
              <a:xfrm>
                <a:off x="1062359" y="2976274"/>
                <a:ext cx="148256" cy="148256"/>
              </a:xfrm>
              <a:prstGeom prst="ellipse">
                <a:avLst/>
              </a:prstGeom>
              <a:solidFill>
                <a:srgbClr val="FFE744">
                  <a:alpha val="38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UA"/>
              </a:p>
            </p:txBody>
          </p:sp>
          <p:sp>
            <p:nvSpPr>
              <p:cNvPr id="25" name="Овал 24">
                <a:extLst>
                  <a:ext uri="{FF2B5EF4-FFF2-40B4-BE49-F238E27FC236}">
                    <a16:creationId xmlns:a16="http://schemas.microsoft.com/office/drawing/2014/main" id="{A5AEE29B-BB5D-864A-8F20-59B4E2E7C49D}"/>
                  </a:ext>
                </a:extLst>
              </p:cNvPr>
              <p:cNvSpPr/>
              <p:nvPr/>
            </p:nvSpPr>
            <p:spPr>
              <a:xfrm>
                <a:off x="1092029" y="3005944"/>
                <a:ext cx="88917" cy="88917"/>
              </a:xfrm>
              <a:prstGeom prst="ellipse">
                <a:avLst/>
              </a:prstGeom>
              <a:solidFill>
                <a:srgbClr val="FFE7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UA"/>
              </a:p>
            </p:txBody>
          </p:sp>
        </p:grpSp>
        <p:cxnSp>
          <p:nvCxnSpPr>
            <p:cNvPr id="26" name="Прямая соединительная линия 25">
              <a:extLst>
                <a:ext uri="{FF2B5EF4-FFF2-40B4-BE49-F238E27FC236}">
                  <a16:creationId xmlns:a16="http://schemas.microsoft.com/office/drawing/2014/main" id="{9E97D63B-7511-5E40-88A2-C18553889E8B}"/>
                </a:ext>
              </a:extLst>
            </p:cNvPr>
            <p:cNvCxnSpPr>
              <a:cxnSpLocks/>
              <a:stCxn id="25" idx="2"/>
            </p:cNvCxnSpPr>
            <p:nvPr/>
          </p:nvCxnSpPr>
          <p:spPr>
            <a:xfrm flipH="1">
              <a:off x="196850" y="3825987"/>
              <a:ext cx="895179" cy="9497"/>
            </a:xfrm>
            <a:prstGeom prst="line">
              <a:avLst/>
            </a:prstGeom>
            <a:ln>
              <a:solidFill>
                <a:srgbClr val="FFE74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Прямая соединительная линия 27">
              <a:extLst>
                <a:ext uri="{FF2B5EF4-FFF2-40B4-BE49-F238E27FC236}">
                  <a16:creationId xmlns:a16="http://schemas.microsoft.com/office/drawing/2014/main" id="{00325B23-950C-764C-9906-217B2840FBC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607686"/>
              <a:ext cx="196850" cy="227762"/>
            </a:xfrm>
            <a:prstGeom prst="line">
              <a:avLst/>
            </a:prstGeom>
            <a:ln>
              <a:solidFill>
                <a:srgbClr val="FFE74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25684636-A358-3243-B51F-A2893EB0A48B}"/>
              </a:ext>
            </a:extLst>
          </p:cNvPr>
          <p:cNvSpPr txBox="1"/>
          <p:nvPr/>
        </p:nvSpPr>
        <p:spPr>
          <a:xfrm>
            <a:off x="1131380" y="3933083"/>
            <a:ext cx="551941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2000">
                <a:solidFill>
                  <a:schemeClr val="bg1"/>
                </a:solidFill>
                <a:latin typeface="Proba Pro Md" panose="020D0003030200000000" pitchFamily="34" charset="0"/>
              </a:defRPr>
            </a:lvl1pPr>
          </a:lstStyle>
          <a:p>
            <a:r>
              <a:rPr lang="uk-UA" sz="1600" dirty="0"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Найбільша спільнота свідомих громадян України</a:t>
            </a:r>
          </a:p>
        </p:txBody>
      </p: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762BC68D-A451-F343-A313-5C8637F863F2}"/>
              </a:ext>
            </a:extLst>
          </p:cNvPr>
          <p:cNvGrpSpPr/>
          <p:nvPr/>
        </p:nvGrpSpPr>
        <p:grpSpPr>
          <a:xfrm>
            <a:off x="0" y="4337036"/>
            <a:ext cx="1092029" cy="315823"/>
            <a:chOff x="0" y="4233328"/>
            <a:chExt cx="1234010" cy="315823"/>
          </a:xfrm>
        </p:grpSpPr>
        <p:grpSp>
          <p:nvGrpSpPr>
            <p:cNvPr id="31" name="Группа 30">
              <a:extLst>
                <a:ext uri="{FF2B5EF4-FFF2-40B4-BE49-F238E27FC236}">
                  <a16:creationId xmlns:a16="http://schemas.microsoft.com/office/drawing/2014/main" id="{AEFD7E19-3001-5742-88C0-E407E3F52FA5}"/>
                </a:ext>
              </a:extLst>
            </p:cNvPr>
            <p:cNvGrpSpPr/>
            <p:nvPr/>
          </p:nvGrpSpPr>
          <p:grpSpPr>
            <a:xfrm>
              <a:off x="1038965" y="4354106"/>
              <a:ext cx="195045" cy="195045"/>
              <a:chOff x="1038965" y="2952880"/>
              <a:chExt cx="195045" cy="195045"/>
            </a:xfrm>
          </p:grpSpPr>
          <p:sp>
            <p:nvSpPr>
              <p:cNvPr id="32" name="Овал 31">
                <a:extLst>
                  <a:ext uri="{FF2B5EF4-FFF2-40B4-BE49-F238E27FC236}">
                    <a16:creationId xmlns:a16="http://schemas.microsoft.com/office/drawing/2014/main" id="{D9B9DC19-04EC-8743-8195-8D31885F894E}"/>
                  </a:ext>
                </a:extLst>
              </p:cNvPr>
              <p:cNvSpPr/>
              <p:nvPr/>
            </p:nvSpPr>
            <p:spPr>
              <a:xfrm>
                <a:off x="1038965" y="2952880"/>
                <a:ext cx="195045" cy="195045"/>
              </a:xfrm>
              <a:prstGeom prst="ellipse">
                <a:avLst/>
              </a:prstGeom>
              <a:noFill/>
              <a:ln>
                <a:solidFill>
                  <a:srgbClr val="FFE744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UA"/>
              </a:p>
            </p:txBody>
          </p:sp>
          <p:sp>
            <p:nvSpPr>
              <p:cNvPr id="33" name="Овал 32">
                <a:extLst>
                  <a:ext uri="{FF2B5EF4-FFF2-40B4-BE49-F238E27FC236}">
                    <a16:creationId xmlns:a16="http://schemas.microsoft.com/office/drawing/2014/main" id="{56C8C533-8BDC-2347-BB9E-B6E0D027C463}"/>
                  </a:ext>
                </a:extLst>
              </p:cNvPr>
              <p:cNvSpPr/>
              <p:nvPr/>
            </p:nvSpPr>
            <p:spPr>
              <a:xfrm>
                <a:off x="1062359" y="2976274"/>
                <a:ext cx="148256" cy="148256"/>
              </a:xfrm>
              <a:prstGeom prst="ellipse">
                <a:avLst/>
              </a:prstGeom>
              <a:solidFill>
                <a:srgbClr val="FFE744">
                  <a:alpha val="38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UA"/>
              </a:p>
            </p:txBody>
          </p:sp>
          <p:sp>
            <p:nvSpPr>
              <p:cNvPr id="34" name="Овал 33">
                <a:extLst>
                  <a:ext uri="{FF2B5EF4-FFF2-40B4-BE49-F238E27FC236}">
                    <a16:creationId xmlns:a16="http://schemas.microsoft.com/office/drawing/2014/main" id="{C2D4AA35-1179-4A46-858A-05E49A47D1FF}"/>
                  </a:ext>
                </a:extLst>
              </p:cNvPr>
              <p:cNvSpPr/>
              <p:nvPr/>
            </p:nvSpPr>
            <p:spPr>
              <a:xfrm>
                <a:off x="1092029" y="3005944"/>
                <a:ext cx="88917" cy="88917"/>
              </a:xfrm>
              <a:prstGeom prst="ellipse">
                <a:avLst/>
              </a:prstGeom>
              <a:solidFill>
                <a:srgbClr val="FFE7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UA"/>
              </a:p>
            </p:txBody>
          </p:sp>
        </p:grpSp>
        <p:cxnSp>
          <p:nvCxnSpPr>
            <p:cNvPr id="35" name="Прямая соединительная линия 34">
              <a:extLst>
                <a:ext uri="{FF2B5EF4-FFF2-40B4-BE49-F238E27FC236}">
                  <a16:creationId xmlns:a16="http://schemas.microsoft.com/office/drawing/2014/main" id="{B03BF71D-FE2F-4E40-8D4D-B5631478405D}"/>
                </a:ext>
              </a:extLst>
            </p:cNvPr>
            <p:cNvCxnSpPr>
              <a:cxnSpLocks/>
              <a:stCxn id="34" idx="2"/>
            </p:cNvCxnSpPr>
            <p:nvPr/>
          </p:nvCxnSpPr>
          <p:spPr>
            <a:xfrm flipH="1">
              <a:off x="196850" y="4451629"/>
              <a:ext cx="895179" cy="9497"/>
            </a:xfrm>
            <a:prstGeom prst="line">
              <a:avLst/>
            </a:prstGeom>
            <a:ln>
              <a:solidFill>
                <a:srgbClr val="FFE74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Прямая соединительная линия 35">
              <a:extLst>
                <a:ext uri="{FF2B5EF4-FFF2-40B4-BE49-F238E27FC236}">
                  <a16:creationId xmlns:a16="http://schemas.microsoft.com/office/drawing/2014/main" id="{2A43608B-0354-B945-822A-16439A82C5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233328"/>
              <a:ext cx="196850" cy="227762"/>
            </a:xfrm>
            <a:prstGeom prst="line">
              <a:avLst/>
            </a:prstGeom>
            <a:ln>
              <a:solidFill>
                <a:srgbClr val="FFE74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B94111F8-3BA5-3540-99BC-CA8CAABB5D67}"/>
              </a:ext>
            </a:extLst>
          </p:cNvPr>
          <p:cNvSpPr txBox="1"/>
          <p:nvPr/>
        </p:nvSpPr>
        <p:spPr>
          <a:xfrm>
            <a:off x="1131381" y="4404350"/>
            <a:ext cx="45622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2000">
                <a:solidFill>
                  <a:schemeClr val="bg1"/>
                </a:solidFill>
                <a:latin typeface="Proba Pro Md" panose="020D0003030200000000" pitchFamily="34" charset="0"/>
              </a:defRPr>
            </a:lvl1pPr>
          </a:lstStyle>
          <a:p>
            <a:r>
              <a:rPr lang="uk-UA" sz="1600" dirty="0"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Головна інструкція для блокування</a:t>
            </a:r>
          </a:p>
        </p:txBody>
      </p:sp>
      <p:grpSp>
        <p:nvGrpSpPr>
          <p:cNvPr id="52" name="Группа 51">
            <a:extLst>
              <a:ext uri="{FF2B5EF4-FFF2-40B4-BE49-F238E27FC236}">
                <a16:creationId xmlns:a16="http://schemas.microsoft.com/office/drawing/2014/main" id="{C6592073-E44A-4343-8A28-DF0B8733AD60}"/>
              </a:ext>
            </a:extLst>
          </p:cNvPr>
          <p:cNvGrpSpPr/>
          <p:nvPr/>
        </p:nvGrpSpPr>
        <p:grpSpPr>
          <a:xfrm>
            <a:off x="0" y="4810553"/>
            <a:ext cx="1092029" cy="315823"/>
            <a:chOff x="0" y="4849345"/>
            <a:chExt cx="1234010" cy="315823"/>
          </a:xfrm>
        </p:grpSpPr>
        <p:grpSp>
          <p:nvGrpSpPr>
            <p:cNvPr id="38" name="Группа 37">
              <a:extLst>
                <a:ext uri="{FF2B5EF4-FFF2-40B4-BE49-F238E27FC236}">
                  <a16:creationId xmlns:a16="http://schemas.microsoft.com/office/drawing/2014/main" id="{E5E80D1B-F887-934D-9FBC-7333B7ED2782}"/>
                </a:ext>
              </a:extLst>
            </p:cNvPr>
            <p:cNvGrpSpPr/>
            <p:nvPr/>
          </p:nvGrpSpPr>
          <p:grpSpPr>
            <a:xfrm>
              <a:off x="1038965" y="4970123"/>
              <a:ext cx="195045" cy="195045"/>
              <a:chOff x="1038965" y="2952880"/>
              <a:chExt cx="195045" cy="195045"/>
            </a:xfrm>
          </p:grpSpPr>
          <p:sp>
            <p:nvSpPr>
              <p:cNvPr id="39" name="Овал 38">
                <a:extLst>
                  <a:ext uri="{FF2B5EF4-FFF2-40B4-BE49-F238E27FC236}">
                    <a16:creationId xmlns:a16="http://schemas.microsoft.com/office/drawing/2014/main" id="{6FFDF133-874C-A447-9B82-752D970288BC}"/>
                  </a:ext>
                </a:extLst>
              </p:cNvPr>
              <p:cNvSpPr/>
              <p:nvPr/>
            </p:nvSpPr>
            <p:spPr>
              <a:xfrm>
                <a:off x="1038965" y="2952880"/>
                <a:ext cx="195045" cy="195045"/>
              </a:xfrm>
              <a:prstGeom prst="ellipse">
                <a:avLst/>
              </a:prstGeom>
              <a:noFill/>
              <a:ln>
                <a:solidFill>
                  <a:srgbClr val="FFE744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UA"/>
              </a:p>
            </p:txBody>
          </p:sp>
          <p:sp>
            <p:nvSpPr>
              <p:cNvPr id="40" name="Овал 39">
                <a:extLst>
                  <a:ext uri="{FF2B5EF4-FFF2-40B4-BE49-F238E27FC236}">
                    <a16:creationId xmlns:a16="http://schemas.microsoft.com/office/drawing/2014/main" id="{C9E3FC6F-518F-0944-B95A-785AC455DD7C}"/>
                  </a:ext>
                </a:extLst>
              </p:cNvPr>
              <p:cNvSpPr/>
              <p:nvPr/>
            </p:nvSpPr>
            <p:spPr>
              <a:xfrm>
                <a:off x="1062359" y="2976274"/>
                <a:ext cx="148256" cy="148256"/>
              </a:xfrm>
              <a:prstGeom prst="ellipse">
                <a:avLst/>
              </a:prstGeom>
              <a:solidFill>
                <a:srgbClr val="FFE744">
                  <a:alpha val="38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UA"/>
              </a:p>
            </p:txBody>
          </p:sp>
          <p:sp>
            <p:nvSpPr>
              <p:cNvPr id="41" name="Овал 40">
                <a:extLst>
                  <a:ext uri="{FF2B5EF4-FFF2-40B4-BE49-F238E27FC236}">
                    <a16:creationId xmlns:a16="http://schemas.microsoft.com/office/drawing/2014/main" id="{15AAF48D-15F4-BA40-AC95-483BC3679EDA}"/>
                  </a:ext>
                </a:extLst>
              </p:cNvPr>
              <p:cNvSpPr/>
              <p:nvPr/>
            </p:nvSpPr>
            <p:spPr>
              <a:xfrm>
                <a:off x="1092029" y="3005944"/>
                <a:ext cx="88917" cy="88917"/>
              </a:xfrm>
              <a:prstGeom prst="ellipse">
                <a:avLst/>
              </a:prstGeom>
              <a:solidFill>
                <a:srgbClr val="FFE7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UA"/>
              </a:p>
            </p:txBody>
          </p:sp>
        </p:grpSp>
        <p:cxnSp>
          <p:nvCxnSpPr>
            <p:cNvPr id="42" name="Прямая соединительная линия 41">
              <a:extLst>
                <a:ext uri="{FF2B5EF4-FFF2-40B4-BE49-F238E27FC236}">
                  <a16:creationId xmlns:a16="http://schemas.microsoft.com/office/drawing/2014/main" id="{50129193-1451-8F49-8D4D-50FABC43B755}"/>
                </a:ext>
              </a:extLst>
            </p:cNvPr>
            <p:cNvCxnSpPr>
              <a:cxnSpLocks/>
              <a:stCxn id="41" idx="2"/>
            </p:cNvCxnSpPr>
            <p:nvPr/>
          </p:nvCxnSpPr>
          <p:spPr>
            <a:xfrm flipH="1">
              <a:off x="196850" y="5067646"/>
              <a:ext cx="895179" cy="9497"/>
            </a:xfrm>
            <a:prstGeom prst="line">
              <a:avLst/>
            </a:prstGeom>
            <a:ln>
              <a:solidFill>
                <a:srgbClr val="FFE74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Прямая соединительная линия 42">
              <a:extLst>
                <a:ext uri="{FF2B5EF4-FFF2-40B4-BE49-F238E27FC236}">
                  <a16:creationId xmlns:a16="http://schemas.microsoft.com/office/drawing/2014/main" id="{55995C9F-B5D3-694C-96B7-041AC64B32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849345"/>
              <a:ext cx="196850" cy="227762"/>
            </a:xfrm>
            <a:prstGeom prst="line">
              <a:avLst/>
            </a:prstGeom>
            <a:ln>
              <a:solidFill>
                <a:srgbClr val="FFE74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TextBox 43">
            <a:extLst>
              <a:ext uri="{FF2B5EF4-FFF2-40B4-BE49-F238E27FC236}">
                <a16:creationId xmlns:a16="http://schemas.microsoft.com/office/drawing/2014/main" id="{76C41F98-F3D2-A245-BC38-9427C6B4B6A6}"/>
              </a:ext>
            </a:extLst>
          </p:cNvPr>
          <p:cNvSpPr txBox="1"/>
          <p:nvPr/>
        </p:nvSpPr>
        <p:spPr>
          <a:xfrm>
            <a:off x="1131381" y="4877867"/>
            <a:ext cx="35250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2000">
                <a:solidFill>
                  <a:schemeClr val="bg1"/>
                </a:solidFill>
                <a:latin typeface="Proba Pro Md" panose="020D0003030200000000" pitchFamily="34" charset="0"/>
              </a:defRPr>
            </a:lvl1pPr>
          </a:lstStyle>
          <a:p>
            <a:r>
              <a:rPr lang="uk-UA" sz="1600" dirty="0"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Основи з </a:t>
            </a:r>
            <a:r>
              <a:rPr lang="uk-UA" sz="1600" dirty="0" err="1"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кібергігієни</a:t>
            </a:r>
            <a:endParaRPr lang="uk-UA" sz="1600" dirty="0">
              <a:latin typeface="Fixel Display Bold" pitchFamily="2" charset="-52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53" name="Группа 52">
            <a:extLst>
              <a:ext uri="{FF2B5EF4-FFF2-40B4-BE49-F238E27FC236}">
                <a16:creationId xmlns:a16="http://schemas.microsoft.com/office/drawing/2014/main" id="{3C149214-0CFC-DA4E-84DF-E7DCA9F0841D}"/>
              </a:ext>
            </a:extLst>
          </p:cNvPr>
          <p:cNvGrpSpPr/>
          <p:nvPr/>
        </p:nvGrpSpPr>
        <p:grpSpPr>
          <a:xfrm>
            <a:off x="0" y="5274773"/>
            <a:ext cx="1092029" cy="315823"/>
            <a:chOff x="0" y="5467940"/>
            <a:chExt cx="1234010" cy="315823"/>
          </a:xfrm>
        </p:grpSpPr>
        <p:grpSp>
          <p:nvGrpSpPr>
            <p:cNvPr id="45" name="Группа 44">
              <a:extLst>
                <a:ext uri="{FF2B5EF4-FFF2-40B4-BE49-F238E27FC236}">
                  <a16:creationId xmlns:a16="http://schemas.microsoft.com/office/drawing/2014/main" id="{C7DBAB68-16F3-EB44-B1AB-46C917CAC0F2}"/>
                </a:ext>
              </a:extLst>
            </p:cNvPr>
            <p:cNvGrpSpPr/>
            <p:nvPr/>
          </p:nvGrpSpPr>
          <p:grpSpPr>
            <a:xfrm>
              <a:off x="1038965" y="5588718"/>
              <a:ext cx="195045" cy="195045"/>
              <a:chOff x="1038965" y="2952880"/>
              <a:chExt cx="195045" cy="195045"/>
            </a:xfrm>
          </p:grpSpPr>
          <p:sp>
            <p:nvSpPr>
              <p:cNvPr id="46" name="Овал 45">
                <a:extLst>
                  <a:ext uri="{FF2B5EF4-FFF2-40B4-BE49-F238E27FC236}">
                    <a16:creationId xmlns:a16="http://schemas.microsoft.com/office/drawing/2014/main" id="{6F670FF1-1155-0F4B-9676-2F5F99BF7286}"/>
                  </a:ext>
                </a:extLst>
              </p:cNvPr>
              <p:cNvSpPr/>
              <p:nvPr/>
            </p:nvSpPr>
            <p:spPr>
              <a:xfrm>
                <a:off x="1038965" y="2952880"/>
                <a:ext cx="195045" cy="195045"/>
              </a:xfrm>
              <a:prstGeom prst="ellipse">
                <a:avLst/>
              </a:prstGeom>
              <a:noFill/>
              <a:ln>
                <a:solidFill>
                  <a:srgbClr val="FFE744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UA"/>
              </a:p>
            </p:txBody>
          </p:sp>
          <p:sp>
            <p:nvSpPr>
              <p:cNvPr id="47" name="Овал 46">
                <a:extLst>
                  <a:ext uri="{FF2B5EF4-FFF2-40B4-BE49-F238E27FC236}">
                    <a16:creationId xmlns:a16="http://schemas.microsoft.com/office/drawing/2014/main" id="{072E26FC-9F43-B540-A62A-DFBCB030F4F8}"/>
                  </a:ext>
                </a:extLst>
              </p:cNvPr>
              <p:cNvSpPr/>
              <p:nvPr/>
            </p:nvSpPr>
            <p:spPr>
              <a:xfrm>
                <a:off x="1062359" y="2976274"/>
                <a:ext cx="148256" cy="148256"/>
              </a:xfrm>
              <a:prstGeom prst="ellipse">
                <a:avLst/>
              </a:prstGeom>
              <a:solidFill>
                <a:srgbClr val="FFE744">
                  <a:alpha val="38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UA"/>
              </a:p>
            </p:txBody>
          </p:sp>
          <p:sp>
            <p:nvSpPr>
              <p:cNvPr id="48" name="Овал 47">
                <a:extLst>
                  <a:ext uri="{FF2B5EF4-FFF2-40B4-BE49-F238E27FC236}">
                    <a16:creationId xmlns:a16="http://schemas.microsoft.com/office/drawing/2014/main" id="{ADF2ED12-F6A1-514C-AF6D-B10780DD6B5E}"/>
                  </a:ext>
                </a:extLst>
              </p:cNvPr>
              <p:cNvSpPr/>
              <p:nvPr/>
            </p:nvSpPr>
            <p:spPr>
              <a:xfrm>
                <a:off x="1092029" y="3005944"/>
                <a:ext cx="88917" cy="88917"/>
              </a:xfrm>
              <a:prstGeom prst="ellipse">
                <a:avLst/>
              </a:prstGeom>
              <a:solidFill>
                <a:srgbClr val="FFE7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UA"/>
              </a:p>
            </p:txBody>
          </p:sp>
        </p:grpSp>
        <p:cxnSp>
          <p:nvCxnSpPr>
            <p:cNvPr id="49" name="Прямая соединительная линия 48">
              <a:extLst>
                <a:ext uri="{FF2B5EF4-FFF2-40B4-BE49-F238E27FC236}">
                  <a16:creationId xmlns:a16="http://schemas.microsoft.com/office/drawing/2014/main" id="{7FFA81BC-B406-4B41-9BC1-D6D970D330B8}"/>
                </a:ext>
              </a:extLst>
            </p:cNvPr>
            <p:cNvCxnSpPr>
              <a:cxnSpLocks/>
              <a:stCxn id="48" idx="2"/>
            </p:cNvCxnSpPr>
            <p:nvPr/>
          </p:nvCxnSpPr>
          <p:spPr>
            <a:xfrm flipH="1">
              <a:off x="196850" y="5686241"/>
              <a:ext cx="895179" cy="9497"/>
            </a:xfrm>
            <a:prstGeom prst="line">
              <a:avLst/>
            </a:prstGeom>
            <a:ln>
              <a:solidFill>
                <a:srgbClr val="FFE74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Прямая соединительная линия 49">
              <a:extLst>
                <a:ext uri="{FF2B5EF4-FFF2-40B4-BE49-F238E27FC236}">
                  <a16:creationId xmlns:a16="http://schemas.microsoft.com/office/drawing/2014/main" id="{06EE92A8-DFA3-0D40-B15D-DA6FF11B26D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467940"/>
              <a:ext cx="196850" cy="227762"/>
            </a:xfrm>
            <a:prstGeom prst="line">
              <a:avLst/>
            </a:prstGeom>
            <a:ln>
              <a:solidFill>
                <a:srgbClr val="FFE74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TextBox 50">
            <a:extLst>
              <a:ext uri="{FF2B5EF4-FFF2-40B4-BE49-F238E27FC236}">
                <a16:creationId xmlns:a16="http://schemas.microsoft.com/office/drawing/2014/main" id="{824FA5C2-E796-2843-8299-FE5D7CC40961}"/>
              </a:ext>
            </a:extLst>
          </p:cNvPr>
          <p:cNvSpPr txBox="1"/>
          <p:nvPr/>
        </p:nvSpPr>
        <p:spPr>
          <a:xfrm>
            <a:off x="1131381" y="5342087"/>
            <a:ext cx="35250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2000">
                <a:solidFill>
                  <a:schemeClr val="bg1"/>
                </a:solidFill>
                <a:latin typeface="Proba Pro Md" panose="020D0003030200000000" pitchFamily="34" charset="0"/>
              </a:defRPr>
            </a:lvl1pPr>
          </a:lstStyle>
          <a:p>
            <a:r>
              <a:rPr lang="uk-UA" sz="1600" dirty="0">
                <a:latin typeface="Fixel Display Bold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Розважальний контент</a:t>
            </a:r>
          </a:p>
        </p:txBody>
      </p:sp>
      <p:pic>
        <p:nvPicPr>
          <p:cNvPr id="57" name="Рисунок 56" descr="Изображение выглядит как Шрифт, логотип, Графика, символ&#10;&#10;Автоматически созданное описание">
            <a:extLst>
              <a:ext uri="{FF2B5EF4-FFF2-40B4-BE49-F238E27FC236}">
                <a16:creationId xmlns:a16="http://schemas.microsoft.com/office/drawing/2014/main" id="{F7B185F3-C58B-E3AA-B31C-9535BA0429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8257" y="5948922"/>
            <a:ext cx="1273084" cy="318565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7DB68079-40AB-3287-BAF3-61295B37F212}"/>
              </a:ext>
            </a:extLst>
          </p:cNvPr>
          <p:cNvSpPr txBox="1"/>
          <p:nvPr/>
        </p:nvSpPr>
        <p:spPr>
          <a:xfrm>
            <a:off x="905680" y="-154071"/>
            <a:ext cx="6101566" cy="20867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4800" b="1" dirty="0" err="1">
                <a:solidFill>
                  <a:srgbClr val="FBEA4E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Доєднуйся</a:t>
            </a:r>
            <a:endParaRPr lang="uk-UA" sz="4800" b="1" dirty="0">
              <a:solidFill>
                <a:srgbClr val="FBEA4E"/>
              </a:solidFill>
              <a:latin typeface="Ultramono Wide Black" panose="02000309000000000000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0"/>
              </a:lnSpc>
            </a:pPr>
            <a:r>
              <a:rPr lang="uk-UA" sz="4800" b="1" dirty="0">
                <a:solidFill>
                  <a:schemeClr val="bg1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д</a:t>
            </a:r>
            <a:r>
              <a:rPr lang="uk-UA" sz="4800" b="1" dirty="0">
                <a:solidFill>
                  <a:schemeClr val="bg1"/>
                </a:solidFill>
                <a:effectLst/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о </a:t>
            </a:r>
            <a:r>
              <a:rPr lang="uk-UA" sz="4800" b="1" dirty="0" err="1">
                <a:solidFill>
                  <a:schemeClr val="bg1"/>
                </a:solidFill>
                <a:effectLst/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проєкту</a:t>
            </a:r>
            <a:endParaRPr lang="uk-UA" sz="4800" b="1" dirty="0">
              <a:solidFill>
                <a:schemeClr val="bg1"/>
              </a:solidFill>
              <a:effectLst/>
              <a:latin typeface="Ultramono Wide Black" panose="02000309000000000000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1" name="Рисунок 60" descr="Изображение выглядит как Мобильный телефон, Мобильное устройство, снимок экрана, мультимедиа&#10;&#10;Автоматически созданное описание">
            <a:extLst>
              <a:ext uri="{FF2B5EF4-FFF2-40B4-BE49-F238E27FC236}">
                <a16:creationId xmlns:a16="http://schemas.microsoft.com/office/drawing/2014/main" id="{9BB1FEC5-E750-308B-73A0-4C8F809F21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808310">
            <a:off x="7136274" y="2191326"/>
            <a:ext cx="3332021" cy="6858000"/>
          </a:xfrm>
          <a:prstGeom prst="rect">
            <a:avLst/>
          </a:prstGeom>
        </p:spPr>
      </p:pic>
      <p:pic>
        <p:nvPicPr>
          <p:cNvPr id="62" name="Рисунок 61" descr="Изображение выглядит как Мобильный телефон, Мобильное устройство, снимок экрана, мультимедиа&#10;&#10;Автоматически созданное описание">
            <a:extLst>
              <a:ext uri="{FF2B5EF4-FFF2-40B4-BE49-F238E27FC236}">
                <a16:creationId xmlns:a16="http://schemas.microsoft.com/office/drawing/2014/main" id="{4C55B355-E63D-035F-2616-32A83791963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400589">
            <a:off x="7828625" y="1127881"/>
            <a:ext cx="3695881" cy="7606900"/>
          </a:xfrm>
          <a:prstGeom prst="rect">
            <a:avLst/>
          </a:prstGeom>
        </p:spPr>
      </p:pic>
      <p:pic>
        <p:nvPicPr>
          <p:cNvPr id="63" name="Рисунок 62" descr="Изображение выглядит как линия, Графика, треугольник, Шрифт&#10;&#10;Автоматически созданное описание">
            <a:extLst>
              <a:ext uri="{FF2B5EF4-FFF2-40B4-BE49-F238E27FC236}">
                <a16:creationId xmlns:a16="http://schemas.microsoft.com/office/drawing/2014/main" id="{FACA2908-B53A-8F94-A5FA-334CAE0CB3F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9067" y="5620327"/>
            <a:ext cx="559553" cy="627378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6EF6630-2924-9AD8-A7BC-EAADF282D6E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/>
          <a:stretch/>
        </p:blipFill>
        <p:spPr>
          <a:xfrm>
            <a:off x="2374621" y="2645222"/>
            <a:ext cx="3163685" cy="76125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0C05F2B-F9D7-7C40-9FE7-59D17889FC1C}"/>
              </a:ext>
            </a:extLst>
          </p:cNvPr>
          <p:cNvSpPr txBox="1"/>
          <p:nvPr/>
        </p:nvSpPr>
        <p:spPr>
          <a:xfrm>
            <a:off x="2454714" y="2772373"/>
            <a:ext cx="30871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2000">
                <a:solidFill>
                  <a:schemeClr val="bg1"/>
                </a:solidFill>
                <a:latin typeface="Proba Pro Md" panose="020D0003030200000000" pitchFamily="34" charset="0"/>
              </a:defRPr>
            </a:lvl1pPr>
          </a:lstStyle>
          <a:p>
            <a:r>
              <a:rPr lang="uk-UA" sz="2800" b="1" dirty="0">
                <a:solidFill>
                  <a:schemeClr val="tx1"/>
                </a:solidFill>
                <a:latin typeface="Fixel Display Bold" pitchFamily="2" charset="-52"/>
              </a:rPr>
              <a:t>Канал «</a:t>
            </a:r>
            <a:r>
              <a:rPr lang="en-US" sz="2800" b="1" dirty="0">
                <a:solidFill>
                  <a:schemeClr val="tx1"/>
                </a:solidFill>
                <a:latin typeface="Fixel Display Bold" pitchFamily="2" charset="-52"/>
              </a:rPr>
              <a:t>BRAMA</a:t>
            </a:r>
            <a:r>
              <a:rPr lang="uk-UA" sz="2800" b="1" dirty="0">
                <a:solidFill>
                  <a:schemeClr val="tx1"/>
                </a:solidFill>
                <a:latin typeface="Fixel Display Bold" pitchFamily="2" charset="-52"/>
              </a:rPr>
              <a:t>»</a:t>
            </a:r>
          </a:p>
        </p:txBody>
      </p:sp>
    </p:spTree>
    <p:extLst>
      <p:ext uri="{BB962C8B-B14F-4D97-AF65-F5344CB8AC3E}">
        <p14:creationId xmlns:p14="http://schemas.microsoft.com/office/powerpoint/2010/main" val="7784496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30A9489-FDD4-1C30-956D-0BAAB3CE1CE2}"/>
              </a:ext>
            </a:extLst>
          </p:cNvPr>
          <p:cNvSpPr/>
          <p:nvPr/>
        </p:nvSpPr>
        <p:spPr>
          <a:xfrm>
            <a:off x="1060847" y="2507456"/>
            <a:ext cx="929511" cy="254006"/>
          </a:xfrm>
          <a:prstGeom prst="rect">
            <a:avLst/>
          </a:prstGeom>
          <a:solidFill>
            <a:srgbClr val="FBEA4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95A3E39-AB23-C18A-2E78-6540331792CE}"/>
              </a:ext>
            </a:extLst>
          </p:cNvPr>
          <p:cNvSpPr/>
          <p:nvPr/>
        </p:nvSpPr>
        <p:spPr>
          <a:xfrm>
            <a:off x="1080758" y="3536728"/>
            <a:ext cx="995692" cy="272206"/>
          </a:xfrm>
          <a:prstGeom prst="rect">
            <a:avLst/>
          </a:prstGeom>
          <a:solidFill>
            <a:srgbClr val="FBEA4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697AA77-4397-5925-CB12-E758B61D1121}"/>
              </a:ext>
            </a:extLst>
          </p:cNvPr>
          <p:cNvSpPr/>
          <p:nvPr/>
        </p:nvSpPr>
        <p:spPr>
          <a:xfrm>
            <a:off x="1078230" y="4730575"/>
            <a:ext cx="1055370" cy="282055"/>
          </a:xfrm>
          <a:prstGeom prst="rect">
            <a:avLst/>
          </a:prstGeom>
          <a:solidFill>
            <a:srgbClr val="FBEA4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CD96CCF-7CB7-CA48-A573-8D69CFE95CDC}"/>
              </a:ext>
            </a:extLst>
          </p:cNvPr>
          <p:cNvSpPr txBox="1"/>
          <p:nvPr/>
        </p:nvSpPr>
        <p:spPr>
          <a:xfrm>
            <a:off x="7501129" y="2063631"/>
            <a:ext cx="38491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uk-UA" sz="2000" dirty="0">
                <a:solidFill>
                  <a:schemeClr val="bg1"/>
                </a:solidFill>
                <a:effectLst/>
                <a:latin typeface="Fixel Display Medium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Найбільша спільнота інформаційного впливу – </a:t>
            </a:r>
            <a:r>
              <a:rPr lang="uk-UA" sz="2000" dirty="0">
                <a:solidFill>
                  <a:schemeClr val="bg1"/>
                </a:solidFill>
                <a:latin typeface="Fixel Display Medium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uk-UA" sz="2000" dirty="0">
                <a:solidFill>
                  <a:schemeClr val="bg1"/>
                </a:solidFill>
                <a:effectLst/>
                <a:latin typeface="Fixel Display Medium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00 тисяч</a:t>
            </a:r>
            <a:endParaRPr lang="ru-UA" sz="2000" dirty="0">
              <a:solidFill>
                <a:schemeClr val="bg1"/>
              </a:solidFill>
              <a:effectLst/>
              <a:latin typeface="Fixel Display Medium" pitchFamily="2" charset="-52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4" name="Скругленный прямоугольник 33">
            <a:extLst>
              <a:ext uri="{FF2B5EF4-FFF2-40B4-BE49-F238E27FC236}">
                <a16:creationId xmlns:a16="http://schemas.microsoft.com/office/drawing/2014/main" id="{FF0A16C7-9DB8-0E49-9194-40FBFE89BD9A}"/>
              </a:ext>
            </a:extLst>
          </p:cNvPr>
          <p:cNvSpPr/>
          <p:nvPr/>
        </p:nvSpPr>
        <p:spPr>
          <a:xfrm>
            <a:off x="7423767" y="2049835"/>
            <a:ext cx="4003864" cy="949379"/>
          </a:xfrm>
          <a:prstGeom prst="roundRect">
            <a:avLst/>
          </a:prstGeom>
          <a:noFill/>
          <a:ln w="6350">
            <a:solidFill>
              <a:srgbClr val="FFE744"/>
            </a:solidFill>
            <a:prstDash val="solid"/>
            <a:extLst>
              <a:ext uri="{C807C97D-BFC1-408E-A445-0C87EB9F89A2}">
                <ask:lineSketchStyleProps xmlns="" xmlns:ask="http://schemas.microsoft.com/office/drawing/2018/sketchyshapes" sd="1219033472">
                  <a:custGeom>
                    <a:avLst/>
                    <a:gdLst>
                      <a:gd name="connsiteX0" fmla="*/ 0 w 4679242"/>
                      <a:gd name="connsiteY0" fmla="*/ 173124 h 1038726"/>
                      <a:gd name="connsiteX1" fmla="*/ 173124 w 4679242"/>
                      <a:gd name="connsiteY1" fmla="*/ 0 h 1038726"/>
                      <a:gd name="connsiteX2" fmla="*/ 801408 w 4679242"/>
                      <a:gd name="connsiteY2" fmla="*/ 0 h 1038726"/>
                      <a:gd name="connsiteX3" fmla="*/ 1299702 w 4679242"/>
                      <a:gd name="connsiteY3" fmla="*/ 0 h 1038726"/>
                      <a:gd name="connsiteX4" fmla="*/ 1754667 w 4679242"/>
                      <a:gd name="connsiteY4" fmla="*/ 0 h 1038726"/>
                      <a:gd name="connsiteX5" fmla="*/ 2339621 w 4679242"/>
                      <a:gd name="connsiteY5" fmla="*/ 0 h 1038726"/>
                      <a:gd name="connsiteX6" fmla="*/ 2837915 w 4679242"/>
                      <a:gd name="connsiteY6" fmla="*/ 0 h 1038726"/>
                      <a:gd name="connsiteX7" fmla="*/ 3466199 w 4679242"/>
                      <a:gd name="connsiteY7" fmla="*/ 0 h 1038726"/>
                      <a:gd name="connsiteX8" fmla="*/ 3921164 w 4679242"/>
                      <a:gd name="connsiteY8" fmla="*/ 0 h 1038726"/>
                      <a:gd name="connsiteX9" fmla="*/ 4506118 w 4679242"/>
                      <a:gd name="connsiteY9" fmla="*/ 0 h 1038726"/>
                      <a:gd name="connsiteX10" fmla="*/ 4679242 w 4679242"/>
                      <a:gd name="connsiteY10" fmla="*/ 173124 h 1038726"/>
                      <a:gd name="connsiteX11" fmla="*/ 4679242 w 4679242"/>
                      <a:gd name="connsiteY11" fmla="*/ 519363 h 1038726"/>
                      <a:gd name="connsiteX12" fmla="*/ 4679242 w 4679242"/>
                      <a:gd name="connsiteY12" fmla="*/ 865602 h 1038726"/>
                      <a:gd name="connsiteX13" fmla="*/ 4506118 w 4679242"/>
                      <a:gd name="connsiteY13" fmla="*/ 1038726 h 1038726"/>
                      <a:gd name="connsiteX14" fmla="*/ 3964494 w 4679242"/>
                      <a:gd name="connsiteY14" fmla="*/ 1038726 h 1038726"/>
                      <a:gd name="connsiteX15" fmla="*/ 3422870 w 4679242"/>
                      <a:gd name="connsiteY15" fmla="*/ 1038726 h 1038726"/>
                      <a:gd name="connsiteX16" fmla="*/ 2794585 w 4679242"/>
                      <a:gd name="connsiteY16" fmla="*/ 1038726 h 1038726"/>
                      <a:gd name="connsiteX17" fmla="*/ 2252961 w 4679242"/>
                      <a:gd name="connsiteY17" fmla="*/ 1038726 h 1038726"/>
                      <a:gd name="connsiteX18" fmla="*/ 1841327 w 4679242"/>
                      <a:gd name="connsiteY18" fmla="*/ 1038726 h 1038726"/>
                      <a:gd name="connsiteX19" fmla="*/ 1386362 w 4679242"/>
                      <a:gd name="connsiteY19" fmla="*/ 1038726 h 1038726"/>
                      <a:gd name="connsiteX20" fmla="*/ 758078 w 4679242"/>
                      <a:gd name="connsiteY20" fmla="*/ 1038726 h 1038726"/>
                      <a:gd name="connsiteX21" fmla="*/ 173124 w 4679242"/>
                      <a:gd name="connsiteY21" fmla="*/ 1038726 h 1038726"/>
                      <a:gd name="connsiteX22" fmla="*/ 0 w 4679242"/>
                      <a:gd name="connsiteY22" fmla="*/ 865602 h 1038726"/>
                      <a:gd name="connsiteX23" fmla="*/ 0 w 4679242"/>
                      <a:gd name="connsiteY23" fmla="*/ 512438 h 1038726"/>
                      <a:gd name="connsiteX24" fmla="*/ 0 w 4679242"/>
                      <a:gd name="connsiteY24" fmla="*/ 173124 h 103872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</a:cxnLst>
                    <a:rect l="l" t="t" r="r" b="b"/>
                    <a:pathLst>
                      <a:path w="4679242" h="1038726" extrusionOk="0">
                        <a:moveTo>
                          <a:pt x="0" y="173124"/>
                        </a:moveTo>
                        <a:cubicBezTo>
                          <a:pt x="-14038" y="68851"/>
                          <a:pt x="60080" y="6542"/>
                          <a:pt x="173124" y="0"/>
                        </a:cubicBezTo>
                        <a:cubicBezTo>
                          <a:pt x="300723" y="-67517"/>
                          <a:pt x="660570" y="19347"/>
                          <a:pt x="801408" y="0"/>
                        </a:cubicBezTo>
                        <a:cubicBezTo>
                          <a:pt x="942246" y="-19347"/>
                          <a:pt x="1111244" y="40225"/>
                          <a:pt x="1299702" y="0"/>
                        </a:cubicBezTo>
                        <a:cubicBezTo>
                          <a:pt x="1488160" y="-40225"/>
                          <a:pt x="1570739" y="321"/>
                          <a:pt x="1754667" y="0"/>
                        </a:cubicBezTo>
                        <a:cubicBezTo>
                          <a:pt x="1938596" y="-321"/>
                          <a:pt x="2056443" y="42300"/>
                          <a:pt x="2339621" y="0"/>
                        </a:cubicBezTo>
                        <a:cubicBezTo>
                          <a:pt x="2622799" y="-42300"/>
                          <a:pt x="2696955" y="59071"/>
                          <a:pt x="2837915" y="0"/>
                        </a:cubicBezTo>
                        <a:cubicBezTo>
                          <a:pt x="2978875" y="-59071"/>
                          <a:pt x="3326962" y="33413"/>
                          <a:pt x="3466199" y="0"/>
                        </a:cubicBezTo>
                        <a:cubicBezTo>
                          <a:pt x="3605436" y="-33413"/>
                          <a:pt x="3710006" y="44300"/>
                          <a:pt x="3921164" y="0"/>
                        </a:cubicBezTo>
                        <a:cubicBezTo>
                          <a:pt x="4132322" y="-44300"/>
                          <a:pt x="4321399" y="11037"/>
                          <a:pt x="4506118" y="0"/>
                        </a:cubicBezTo>
                        <a:cubicBezTo>
                          <a:pt x="4624930" y="5578"/>
                          <a:pt x="4660730" y="74516"/>
                          <a:pt x="4679242" y="173124"/>
                        </a:cubicBezTo>
                        <a:cubicBezTo>
                          <a:pt x="4691209" y="338605"/>
                          <a:pt x="4669720" y="413927"/>
                          <a:pt x="4679242" y="519363"/>
                        </a:cubicBezTo>
                        <a:cubicBezTo>
                          <a:pt x="4688764" y="624799"/>
                          <a:pt x="4664031" y="718132"/>
                          <a:pt x="4679242" y="865602"/>
                        </a:cubicBezTo>
                        <a:cubicBezTo>
                          <a:pt x="4689404" y="973664"/>
                          <a:pt x="4617059" y="1025306"/>
                          <a:pt x="4506118" y="1038726"/>
                        </a:cubicBezTo>
                        <a:cubicBezTo>
                          <a:pt x="4371570" y="1095711"/>
                          <a:pt x="4188649" y="998662"/>
                          <a:pt x="3964494" y="1038726"/>
                        </a:cubicBezTo>
                        <a:cubicBezTo>
                          <a:pt x="3740339" y="1078790"/>
                          <a:pt x="3586970" y="997092"/>
                          <a:pt x="3422870" y="1038726"/>
                        </a:cubicBezTo>
                        <a:cubicBezTo>
                          <a:pt x="3258770" y="1080360"/>
                          <a:pt x="3005400" y="1031884"/>
                          <a:pt x="2794585" y="1038726"/>
                        </a:cubicBezTo>
                        <a:cubicBezTo>
                          <a:pt x="2583771" y="1045568"/>
                          <a:pt x="2416869" y="977160"/>
                          <a:pt x="2252961" y="1038726"/>
                        </a:cubicBezTo>
                        <a:cubicBezTo>
                          <a:pt x="2089053" y="1100292"/>
                          <a:pt x="1983544" y="1003979"/>
                          <a:pt x="1841327" y="1038726"/>
                        </a:cubicBezTo>
                        <a:cubicBezTo>
                          <a:pt x="1699110" y="1073473"/>
                          <a:pt x="1551800" y="1006817"/>
                          <a:pt x="1386362" y="1038726"/>
                        </a:cubicBezTo>
                        <a:cubicBezTo>
                          <a:pt x="1220925" y="1070635"/>
                          <a:pt x="1026153" y="991720"/>
                          <a:pt x="758078" y="1038726"/>
                        </a:cubicBezTo>
                        <a:cubicBezTo>
                          <a:pt x="490003" y="1085732"/>
                          <a:pt x="390551" y="1029058"/>
                          <a:pt x="173124" y="1038726"/>
                        </a:cubicBezTo>
                        <a:cubicBezTo>
                          <a:pt x="80858" y="1045354"/>
                          <a:pt x="-23119" y="973408"/>
                          <a:pt x="0" y="865602"/>
                        </a:cubicBezTo>
                        <a:cubicBezTo>
                          <a:pt x="-39004" y="706368"/>
                          <a:pt x="13366" y="624129"/>
                          <a:pt x="0" y="512438"/>
                        </a:cubicBezTo>
                        <a:cubicBezTo>
                          <a:pt x="-13366" y="400747"/>
                          <a:pt x="18855" y="270948"/>
                          <a:pt x="0" y="173124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  <a:effectLst>
            <a:glow rad="750767">
              <a:schemeClr val="accent4">
                <a:satMod val="175000"/>
                <a:alpha val="3006"/>
              </a:schemeClr>
            </a:glo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34351E-33E4-F695-EA1A-8D18A854410B}"/>
              </a:ext>
            </a:extLst>
          </p:cNvPr>
          <p:cNvSpPr txBox="1"/>
          <p:nvPr/>
        </p:nvSpPr>
        <p:spPr>
          <a:xfrm>
            <a:off x="1017137" y="1925726"/>
            <a:ext cx="5440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2000">
                <a:solidFill>
                  <a:schemeClr val="bg1"/>
                </a:solidFill>
                <a:latin typeface="Proba Pro Md" panose="020D0003030200000000" pitchFamily="34" charset="0"/>
              </a:defRPr>
            </a:lvl1pPr>
          </a:lstStyle>
          <a:p>
            <a:r>
              <a:rPr lang="uk-UA" dirty="0">
                <a:solidFill>
                  <a:srgbClr val="FCE744"/>
                </a:solidFill>
                <a:latin typeface="Fixel Display Bold" pitchFamily="2" charset="-52"/>
              </a:rPr>
              <a:t>Заблоковані частково або повністю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9653C0-BE26-60B7-DBEF-65A35E6E67CD}"/>
              </a:ext>
            </a:extLst>
          </p:cNvPr>
          <p:cNvSpPr txBox="1"/>
          <p:nvPr/>
        </p:nvSpPr>
        <p:spPr>
          <a:xfrm>
            <a:off x="988667" y="2459510"/>
            <a:ext cx="5649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2000">
                <a:solidFill>
                  <a:schemeClr val="bg1"/>
                </a:solidFill>
                <a:latin typeface="Proba Pro Md" panose="020D0003030200000000" pitchFamily="34" charset="0"/>
              </a:defRPr>
            </a:lvl1pPr>
          </a:lstStyle>
          <a:p>
            <a:r>
              <a:rPr lang="ru-RU" sz="1600" b="1" dirty="0">
                <a:solidFill>
                  <a:schemeClr val="tx1"/>
                </a:solidFill>
                <a:latin typeface="Fixel Display Bold" pitchFamily="2" charset="0"/>
              </a:rPr>
              <a:t>YouTube</a:t>
            </a:r>
            <a:r>
              <a:rPr lang="ru-RU" sz="1600" dirty="0">
                <a:latin typeface="Fixel Display Regular" pitchFamily="2" charset="0"/>
              </a:rPr>
              <a:t> </a:t>
            </a:r>
            <a:r>
              <a:rPr lang="ru-RU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канали російських пропагандистських ЗМІ: «Первый канал», «Пятый канал», «Вечерний Ургант», «НТВ», «ТНТ», «RT», «Россия 1», «Россия 24», «60 минут», «Москва 24», «РБК»</a:t>
            </a:r>
            <a:endParaRPr lang="uk-UA" sz="1600" dirty="0">
              <a:latin typeface="Fixel Display Regula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A645EB-D7F2-6E5E-B16A-E73919DC15D2}"/>
              </a:ext>
            </a:extLst>
          </p:cNvPr>
          <p:cNvSpPr txBox="1"/>
          <p:nvPr/>
        </p:nvSpPr>
        <p:spPr>
          <a:xfrm>
            <a:off x="1011668" y="3510436"/>
            <a:ext cx="5649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1200">
                <a:solidFill>
                  <a:schemeClr val="bg1"/>
                </a:solidFill>
                <a:latin typeface="e-Ukraine UltraLight" pitchFamily="2" charset="0"/>
              </a:defRPr>
            </a:lvl1pPr>
          </a:lstStyle>
          <a:p>
            <a:r>
              <a:rPr lang="en-US" sz="1600" b="1" dirty="0">
                <a:solidFill>
                  <a:schemeClr val="tx1"/>
                </a:solidFill>
                <a:latin typeface="Fixel Display Bold" pitchFamily="2" charset="0"/>
              </a:rPr>
              <a:t>Telegram</a:t>
            </a:r>
            <a:r>
              <a:rPr lang="uk-UA" sz="1600" dirty="0">
                <a:solidFill>
                  <a:srgbClr val="353341"/>
                </a:solidFill>
                <a:latin typeface="Fixel Display Regular" pitchFamily="2" charset="0"/>
              </a:rPr>
              <a:t> </a:t>
            </a:r>
            <a:r>
              <a:rPr lang="uk-UA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«Рыбарь», </a:t>
            </a:r>
            <a:r>
              <a:rPr lang="en-US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«</a:t>
            </a:r>
            <a:r>
              <a:rPr lang="en-US" sz="1600" dirty="0" err="1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Beregini</a:t>
            </a:r>
            <a:r>
              <a:rPr lang="en-US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»</a:t>
            </a:r>
            <a:r>
              <a:rPr lang="uk-UA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«</a:t>
            </a:r>
            <a:r>
              <a:rPr lang="en-US" sz="1600" dirty="0" err="1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verkhovna_rada_ua</a:t>
            </a:r>
            <a:r>
              <a:rPr lang="en-US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»</a:t>
            </a:r>
            <a:r>
              <a:rPr lang="uk-UA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@</a:t>
            </a:r>
            <a:r>
              <a:rPr lang="ru-RU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svabra1288, </a:t>
            </a:r>
            <a:r>
              <a:rPr lang="en-US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@</a:t>
            </a:r>
            <a:r>
              <a:rPr lang="ru-RU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boomsclay, </a:t>
            </a:r>
            <a:r>
              <a:rPr lang="en-US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@</a:t>
            </a:r>
            <a:r>
              <a:rPr lang="ru-RU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divan_war, </a:t>
            </a:r>
            <a:r>
              <a:rPr lang="en-US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@</a:t>
            </a:r>
            <a:r>
              <a:rPr lang="ru-RU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dvinskyclub, </a:t>
            </a:r>
            <a:r>
              <a:rPr lang="en-US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@</a:t>
            </a:r>
            <a:r>
              <a:rPr lang="ru-RU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kharkov_pereklichka, </a:t>
            </a:r>
            <a:r>
              <a:rPr lang="en-US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@</a:t>
            </a:r>
            <a:r>
              <a:rPr lang="ru-RU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sector_shpir, </a:t>
            </a:r>
            <a:r>
              <a:rPr lang="en-US" sz="1600" dirty="0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@</a:t>
            </a:r>
            <a:r>
              <a:rPr lang="ru-RU" sz="1600" dirty="0" err="1">
                <a:latin typeface="Fixel Display Regula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ukraine_voina_news</a:t>
            </a:r>
            <a:endParaRPr lang="uk-UA" sz="1600" dirty="0">
              <a:latin typeface="Fixel Display Regula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4" name="Picture 12">
            <a:extLst>
              <a:ext uri="{FF2B5EF4-FFF2-40B4-BE49-F238E27FC236}">
                <a16:creationId xmlns:a16="http://schemas.microsoft.com/office/drawing/2014/main" id="{FAFA46FA-265E-93E6-FBB7-7E0F435569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81" r="5622"/>
          <a:stretch/>
        </p:blipFill>
        <p:spPr>
          <a:xfrm>
            <a:off x="9161939" y="4572532"/>
            <a:ext cx="2134250" cy="648000"/>
          </a:xfrm>
          <a:prstGeom prst="rect">
            <a:avLst/>
          </a:prstGeom>
          <a:effectLst>
            <a:glow rad="581552">
              <a:schemeClr val="accent4">
                <a:satMod val="175000"/>
                <a:alpha val="5729"/>
              </a:schemeClr>
            </a:glo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42CC5CA-8E3B-C54C-7943-28BC1EBEBDB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79" t="10668" r="8361" b="8848"/>
          <a:stretch/>
        </p:blipFill>
        <p:spPr>
          <a:xfrm>
            <a:off x="9161939" y="5485765"/>
            <a:ext cx="2134251" cy="648000"/>
          </a:xfrm>
          <a:prstGeom prst="rect">
            <a:avLst/>
          </a:prstGeom>
          <a:effectLst>
            <a:glow rad="581552">
              <a:schemeClr val="accent4">
                <a:satMod val="175000"/>
                <a:alpha val="5729"/>
              </a:schemeClr>
            </a:glow>
          </a:effectLst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E418A10D-AF6E-A8B0-8DB5-F6CA19DA121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" r="4256"/>
          <a:stretch/>
        </p:blipFill>
        <p:spPr>
          <a:xfrm>
            <a:off x="6749124" y="5485765"/>
            <a:ext cx="2134249" cy="648000"/>
          </a:xfrm>
          <a:prstGeom prst="rect">
            <a:avLst/>
          </a:prstGeom>
          <a:effectLst>
            <a:glow rad="581552">
              <a:schemeClr val="accent4">
                <a:satMod val="175000"/>
                <a:alpha val="5729"/>
              </a:schemeClr>
            </a:glo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7133ABF-30C6-35DF-FF80-89F41643A283}"/>
              </a:ext>
            </a:extLst>
          </p:cNvPr>
          <p:cNvSpPr txBox="1"/>
          <p:nvPr/>
        </p:nvSpPr>
        <p:spPr>
          <a:xfrm>
            <a:off x="996548" y="4730576"/>
            <a:ext cx="49718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1200">
                <a:solidFill>
                  <a:schemeClr val="bg1"/>
                </a:solidFill>
                <a:latin typeface="e-Ukraine UltraLight" pitchFamily="2" charset="0"/>
              </a:defRPr>
            </a:lvl1pPr>
          </a:lstStyle>
          <a:p>
            <a:r>
              <a:rPr lang="ru-RU" sz="1600" b="1" dirty="0">
                <a:solidFill>
                  <a:schemeClr val="tx1"/>
                </a:solidFill>
                <a:latin typeface="Fixel Display Bold" pitchFamily="2" charset="0"/>
              </a:rPr>
              <a:t>Instagram</a:t>
            </a:r>
            <a:r>
              <a:rPr lang="ru-RU" sz="1600" dirty="0">
                <a:solidFill>
                  <a:srgbClr val="353341"/>
                </a:solidFill>
                <a:latin typeface="Fixel Display Medium" pitchFamily="2" charset="0"/>
              </a:rPr>
              <a:t> </a:t>
            </a:r>
            <a:r>
              <a:rPr lang="ru-RU" sz="1600" dirty="0">
                <a:latin typeface="Fixel Display Medium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заблоковано та видалено акаунти: </a:t>
            </a:r>
            <a:r>
              <a:rPr lang="uk-UA" sz="1600" dirty="0">
                <a:latin typeface="Fixel Display Medium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Соловйова, Ємельяненко, Крайт, </a:t>
            </a:r>
            <a:r>
              <a:rPr lang="en-US" sz="1600" dirty="0">
                <a:latin typeface="Fixel Display Medium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@mamashvetka2</a:t>
            </a:r>
            <a:r>
              <a:rPr lang="uk-UA" sz="1600" dirty="0">
                <a:latin typeface="Fixel Display Medium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600" dirty="0">
                <a:latin typeface="Fixel Display Medium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@konstantin_sarkisyan</a:t>
            </a:r>
            <a:endParaRPr lang="uk-UA" sz="1600" dirty="0">
              <a:latin typeface="Fixel Display Medium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3" name="Рисунок 22" descr="Изображение выглядит как Шрифт, логотип, Графика, символ&#10;&#10;Автоматически созданное описание">
            <a:extLst>
              <a:ext uri="{FF2B5EF4-FFF2-40B4-BE49-F238E27FC236}">
                <a16:creationId xmlns:a16="http://schemas.microsoft.com/office/drawing/2014/main" id="{836B0C3A-936B-EDF6-1DBB-E83A608947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8257" y="5948922"/>
            <a:ext cx="1273084" cy="31856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CCF30F4-307E-DC53-DA72-E2C8F8A2F268}"/>
              </a:ext>
            </a:extLst>
          </p:cNvPr>
          <p:cNvSpPr txBox="1"/>
          <p:nvPr/>
        </p:nvSpPr>
        <p:spPr>
          <a:xfrm>
            <a:off x="988667" y="-195637"/>
            <a:ext cx="9173379" cy="1625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4800" b="1" dirty="0">
                <a:solidFill>
                  <a:schemeClr val="bg1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Наші </a:t>
            </a:r>
            <a:r>
              <a:rPr lang="uk-UA" sz="4800" b="1" dirty="0">
                <a:solidFill>
                  <a:srgbClr val="FBEA4E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результати</a:t>
            </a:r>
            <a:endParaRPr lang="uk-UA" sz="4800" b="1" dirty="0">
              <a:solidFill>
                <a:srgbClr val="FBEA4E"/>
              </a:solidFill>
              <a:effectLst/>
              <a:latin typeface="Ultramono Wide Black" panose="02000309000000000000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" name="Picture 3">
            <a:extLst>
              <a:ext uri="{FF2B5EF4-FFF2-40B4-BE49-F238E27FC236}">
                <a16:creationId xmlns:a16="http://schemas.microsoft.com/office/drawing/2014/main" id="{72D67D0E-F33C-1B7D-D33B-BE9A7E5A6C5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12745"/>
          <a:stretch/>
        </p:blipFill>
        <p:spPr>
          <a:xfrm>
            <a:off x="6743548" y="4603124"/>
            <a:ext cx="2145399" cy="648000"/>
          </a:xfrm>
          <a:prstGeom prst="rect">
            <a:avLst/>
          </a:prstGeom>
          <a:effectLst>
            <a:glow rad="581552">
              <a:schemeClr val="accent4">
                <a:satMod val="175000"/>
                <a:alpha val="5729"/>
              </a:schemeClr>
            </a:glow>
          </a:effec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49FDBCD-FECA-8C14-6817-DA9C9CFC0049}"/>
              </a:ext>
            </a:extLst>
          </p:cNvPr>
          <p:cNvSpPr txBox="1"/>
          <p:nvPr/>
        </p:nvSpPr>
        <p:spPr>
          <a:xfrm>
            <a:off x="7537317" y="3331457"/>
            <a:ext cx="377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000" dirty="0">
                <a:solidFill>
                  <a:schemeClr val="bg1"/>
                </a:solidFill>
                <a:latin typeface="Fixel Display Medium" pitchFamily="2" charset="-52"/>
                <a:ea typeface="Calibri" panose="020F0502020204030204" pitchFamily="34" charset="0"/>
                <a:cs typeface="Times New Roman" panose="02020603050405020304" pitchFamily="18" charset="0"/>
              </a:rPr>
              <a:t>Найбільше заблокованих ресурсів – 26 тисяч</a:t>
            </a:r>
            <a:endParaRPr lang="ru-UA" sz="2000" dirty="0">
              <a:solidFill>
                <a:schemeClr val="bg1"/>
              </a:solidFill>
              <a:latin typeface="Fixel Display Medium" pitchFamily="2" charset="-52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8" name="Скругленный прямоугольник 27">
            <a:extLst>
              <a:ext uri="{FF2B5EF4-FFF2-40B4-BE49-F238E27FC236}">
                <a16:creationId xmlns:a16="http://schemas.microsoft.com/office/drawing/2014/main" id="{ADECA072-8831-928D-B8D8-A6B58409D6C3}"/>
              </a:ext>
            </a:extLst>
          </p:cNvPr>
          <p:cNvSpPr/>
          <p:nvPr/>
        </p:nvSpPr>
        <p:spPr>
          <a:xfrm>
            <a:off x="7423767" y="3206282"/>
            <a:ext cx="3575924" cy="949379"/>
          </a:xfrm>
          <a:prstGeom prst="roundRect">
            <a:avLst/>
          </a:prstGeom>
          <a:noFill/>
          <a:ln w="6350">
            <a:solidFill>
              <a:srgbClr val="FFE744"/>
            </a:solidFill>
            <a:prstDash val="solid"/>
            <a:extLst>
              <a:ext uri="{C807C97D-BFC1-408E-A445-0C87EB9F89A2}">
                <ask:lineSketchStyleProps xmlns="" xmlns:ask="http://schemas.microsoft.com/office/drawing/2018/sketchyshapes" sd="1219033472">
                  <a:custGeom>
                    <a:avLst/>
                    <a:gdLst>
                      <a:gd name="connsiteX0" fmla="*/ 0 w 4679242"/>
                      <a:gd name="connsiteY0" fmla="*/ 173124 h 1038726"/>
                      <a:gd name="connsiteX1" fmla="*/ 173124 w 4679242"/>
                      <a:gd name="connsiteY1" fmla="*/ 0 h 1038726"/>
                      <a:gd name="connsiteX2" fmla="*/ 801408 w 4679242"/>
                      <a:gd name="connsiteY2" fmla="*/ 0 h 1038726"/>
                      <a:gd name="connsiteX3" fmla="*/ 1299702 w 4679242"/>
                      <a:gd name="connsiteY3" fmla="*/ 0 h 1038726"/>
                      <a:gd name="connsiteX4" fmla="*/ 1754667 w 4679242"/>
                      <a:gd name="connsiteY4" fmla="*/ 0 h 1038726"/>
                      <a:gd name="connsiteX5" fmla="*/ 2339621 w 4679242"/>
                      <a:gd name="connsiteY5" fmla="*/ 0 h 1038726"/>
                      <a:gd name="connsiteX6" fmla="*/ 2837915 w 4679242"/>
                      <a:gd name="connsiteY6" fmla="*/ 0 h 1038726"/>
                      <a:gd name="connsiteX7" fmla="*/ 3466199 w 4679242"/>
                      <a:gd name="connsiteY7" fmla="*/ 0 h 1038726"/>
                      <a:gd name="connsiteX8" fmla="*/ 3921164 w 4679242"/>
                      <a:gd name="connsiteY8" fmla="*/ 0 h 1038726"/>
                      <a:gd name="connsiteX9" fmla="*/ 4506118 w 4679242"/>
                      <a:gd name="connsiteY9" fmla="*/ 0 h 1038726"/>
                      <a:gd name="connsiteX10" fmla="*/ 4679242 w 4679242"/>
                      <a:gd name="connsiteY10" fmla="*/ 173124 h 1038726"/>
                      <a:gd name="connsiteX11" fmla="*/ 4679242 w 4679242"/>
                      <a:gd name="connsiteY11" fmla="*/ 519363 h 1038726"/>
                      <a:gd name="connsiteX12" fmla="*/ 4679242 w 4679242"/>
                      <a:gd name="connsiteY12" fmla="*/ 865602 h 1038726"/>
                      <a:gd name="connsiteX13" fmla="*/ 4506118 w 4679242"/>
                      <a:gd name="connsiteY13" fmla="*/ 1038726 h 1038726"/>
                      <a:gd name="connsiteX14" fmla="*/ 3964494 w 4679242"/>
                      <a:gd name="connsiteY14" fmla="*/ 1038726 h 1038726"/>
                      <a:gd name="connsiteX15" fmla="*/ 3422870 w 4679242"/>
                      <a:gd name="connsiteY15" fmla="*/ 1038726 h 1038726"/>
                      <a:gd name="connsiteX16" fmla="*/ 2794585 w 4679242"/>
                      <a:gd name="connsiteY16" fmla="*/ 1038726 h 1038726"/>
                      <a:gd name="connsiteX17" fmla="*/ 2252961 w 4679242"/>
                      <a:gd name="connsiteY17" fmla="*/ 1038726 h 1038726"/>
                      <a:gd name="connsiteX18" fmla="*/ 1841327 w 4679242"/>
                      <a:gd name="connsiteY18" fmla="*/ 1038726 h 1038726"/>
                      <a:gd name="connsiteX19" fmla="*/ 1386362 w 4679242"/>
                      <a:gd name="connsiteY19" fmla="*/ 1038726 h 1038726"/>
                      <a:gd name="connsiteX20" fmla="*/ 758078 w 4679242"/>
                      <a:gd name="connsiteY20" fmla="*/ 1038726 h 1038726"/>
                      <a:gd name="connsiteX21" fmla="*/ 173124 w 4679242"/>
                      <a:gd name="connsiteY21" fmla="*/ 1038726 h 1038726"/>
                      <a:gd name="connsiteX22" fmla="*/ 0 w 4679242"/>
                      <a:gd name="connsiteY22" fmla="*/ 865602 h 1038726"/>
                      <a:gd name="connsiteX23" fmla="*/ 0 w 4679242"/>
                      <a:gd name="connsiteY23" fmla="*/ 512438 h 1038726"/>
                      <a:gd name="connsiteX24" fmla="*/ 0 w 4679242"/>
                      <a:gd name="connsiteY24" fmla="*/ 173124 h 103872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</a:cxnLst>
                    <a:rect l="l" t="t" r="r" b="b"/>
                    <a:pathLst>
                      <a:path w="4679242" h="1038726" extrusionOk="0">
                        <a:moveTo>
                          <a:pt x="0" y="173124"/>
                        </a:moveTo>
                        <a:cubicBezTo>
                          <a:pt x="-14038" y="68851"/>
                          <a:pt x="60080" y="6542"/>
                          <a:pt x="173124" y="0"/>
                        </a:cubicBezTo>
                        <a:cubicBezTo>
                          <a:pt x="300723" y="-67517"/>
                          <a:pt x="660570" y="19347"/>
                          <a:pt x="801408" y="0"/>
                        </a:cubicBezTo>
                        <a:cubicBezTo>
                          <a:pt x="942246" y="-19347"/>
                          <a:pt x="1111244" y="40225"/>
                          <a:pt x="1299702" y="0"/>
                        </a:cubicBezTo>
                        <a:cubicBezTo>
                          <a:pt x="1488160" y="-40225"/>
                          <a:pt x="1570739" y="321"/>
                          <a:pt x="1754667" y="0"/>
                        </a:cubicBezTo>
                        <a:cubicBezTo>
                          <a:pt x="1938596" y="-321"/>
                          <a:pt x="2056443" y="42300"/>
                          <a:pt x="2339621" y="0"/>
                        </a:cubicBezTo>
                        <a:cubicBezTo>
                          <a:pt x="2622799" y="-42300"/>
                          <a:pt x="2696955" y="59071"/>
                          <a:pt x="2837915" y="0"/>
                        </a:cubicBezTo>
                        <a:cubicBezTo>
                          <a:pt x="2978875" y="-59071"/>
                          <a:pt x="3326962" y="33413"/>
                          <a:pt x="3466199" y="0"/>
                        </a:cubicBezTo>
                        <a:cubicBezTo>
                          <a:pt x="3605436" y="-33413"/>
                          <a:pt x="3710006" y="44300"/>
                          <a:pt x="3921164" y="0"/>
                        </a:cubicBezTo>
                        <a:cubicBezTo>
                          <a:pt x="4132322" y="-44300"/>
                          <a:pt x="4321399" y="11037"/>
                          <a:pt x="4506118" y="0"/>
                        </a:cubicBezTo>
                        <a:cubicBezTo>
                          <a:pt x="4624930" y="5578"/>
                          <a:pt x="4660730" y="74516"/>
                          <a:pt x="4679242" y="173124"/>
                        </a:cubicBezTo>
                        <a:cubicBezTo>
                          <a:pt x="4691209" y="338605"/>
                          <a:pt x="4669720" y="413927"/>
                          <a:pt x="4679242" y="519363"/>
                        </a:cubicBezTo>
                        <a:cubicBezTo>
                          <a:pt x="4688764" y="624799"/>
                          <a:pt x="4664031" y="718132"/>
                          <a:pt x="4679242" y="865602"/>
                        </a:cubicBezTo>
                        <a:cubicBezTo>
                          <a:pt x="4689404" y="973664"/>
                          <a:pt x="4617059" y="1025306"/>
                          <a:pt x="4506118" y="1038726"/>
                        </a:cubicBezTo>
                        <a:cubicBezTo>
                          <a:pt x="4371570" y="1095711"/>
                          <a:pt x="4188649" y="998662"/>
                          <a:pt x="3964494" y="1038726"/>
                        </a:cubicBezTo>
                        <a:cubicBezTo>
                          <a:pt x="3740339" y="1078790"/>
                          <a:pt x="3586970" y="997092"/>
                          <a:pt x="3422870" y="1038726"/>
                        </a:cubicBezTo>
                        <a:cubicBezTo>
                          <a:pt x="3258770" y="1080360"/>
                          <a:pt x="3005400" y="1031884"/>
                          <a:pt x="2794585" y="1038726"/>
                        </a:cubicBezTo>
                        <a:cubicBezTo>
                          <a:pt x="2583771" y="1045568"/>
                          <a:pt x="2416869" y="977160"/>
                          <a:pt x="2252961" y="1038726"/>
                        </a:cubicBezTo>
                        <a:cubicBezTo>
                          <a:pt x="2089053" y="1100292"/>
                          <a:pt x="1983544" y="1003979"/>
                          <a:pt x="1841327" y="1038726"/>
                        </a:cubicBezTo>
                        <a:cubicBezTo>
                          <a:pt x="1699110" y="1073473"/>
                          <a:pt x="1551800" y="1006817"/>
                          <a:pt x="1386362" y="1038726"/>
                        </a:cubicBezTo>
                        <a:cubicBezTo>
                          <a:pt x="1220925" y="1070635"/>
                          <a:pt x="1026153" y="991720"/>
                          <a:pt x="758078" y="1038726"/>
                        </a:cubicBezTo>
                        <a:cubicBezTo>
                          <a:pt x="490003" y="1085732"/>
                          <a:pt x="390551" y="1029058"/>
                          <a:pt x="173124" y="1038726"/>
                        </a:cubicBezTo>
                        <a:cubicBezTo>
                          <a:pt x="80858" y="1045354"/>
                          <a:pt x="-23119" y="973408"/>
                          <a:pt x="0" y="865602"/>
                        </a:cubicBezTo>
                        <a:cubicBezTo>
                          <a:pt x="-39004" y="706368"/>
                          <a:pt x="13366" y="624129"/>
                          <a:pt x="0" y="512438"/>
                        </a:cubicBezTo>
                        <a:cubicBezTo>
                          <a:pt x="-13366" y="400747"/>
                          <a:pt x="18855" y="270948"/>
                          <a:pt x="0" y="173124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  <a:effectLst>
            <a:glow rad="750767">
              <a:schemeClr val="accent4">
                <a:satMod val="175000"/>
                <a:alpha val="3006"/>
              </a:schemeClr>
            </a:glo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UA"/>
          </a:p>
        </p:txBody>
      </p:sp>
      <p:pic>
        <p:nvPicPr>
          <p:cNvPr id="30" name="Рисунок 29" descr="Изображение выглядит как линия, Графика, треугольник, Шрифт&#10;&#10;Автоматически созданное описание">
            <a:extLst>
              <a:ext uri="{FF2B5EF4-FFF2-40B4-BE49-F238E27FC236}">
                <a16:creationId xmlns:a16="http://schemas.microsoft.com/office/drawing/2014/main" id="{6B4C151A-6FBE-5E78-4987-CE1C73BCCF5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56516" y="2704079"/>
            <a:ext cx="559553" cy="627378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E04FCF5-64E7-F8E9-4F51-17F91033130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19148">
            <a:off x="5243590" y="5409461"/>
            <a:ext cx="910609" cy="1064028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809DC1BD-72BB-79B6-75CE-3EB82D284A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938955">
            <a:off x="6048691" y="6195069"/>
            <a:ext cx="432315" cy="505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4988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543AABB-77D9-494E-86AA-31E152F444E9}"/>
              </a:ext>
            </a:extLst>
          </p:cNvPr>
          <p:cNvSpPr txBox="1"/>
          <p:nvPr/>
        </p:nvSpPr>
        <p:spPr>
          <a:xfrm>
            <a:off x="1509310" y="138310"/>
            <a:ext cx="9173379" cy="12572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uk-UA" sz="4000" b="1" dirty="0">
                <a:solidFill>
                  <a:srgbClr val="FBEA4E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Рекламні</a:t>
            </a:r>
            <a:r>
              <a:rPr lang="uk-UA" sz="4000" b="1" dirty="0">
                <a:solidFill>
                  <a:schemeClr val="bg1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uk-UA" sz="4000" b="1" dirty="0">
                <a:solidFill>
                  <a:srgbClr val="FBEA4E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матеріали</a:t>
            </a:r>
          </a:p>
          <a:p>
            <a:pPr algn="ctr">
              <a:lnSpc>
                <a:spcPct val="150000"/>
              </a:lnSpc>
            </a:pPr>
            <a:r>
              <a:rPr lang="uk-UA" sz="1200" b="1" dirty="0">
                <a:solidFill>
                  <a:schemeClr val="bg1"/>
                </a:solidFill>
                <a:effectLst/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в процесі розробки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AA48EF7-88B5-42B0-B8F8-BEABECFC9F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09"/>
            <a:ext cx="6679660" cy="6907699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0B9FB1E-C20D-4372-98E8-B78B0350A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2380" y="49377"/>
            <a:ext cx="4834871" cy="6759245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6DC458B-2325-4E1C-9CCD-BCE96A54D39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5954" b="4197"/>
          <a:stretch/>
        </p:blipFill>
        <p:spPr>
          <a:xfrm>
            <a:off x="723005" y="985267"/>
            <a:ext cx="1633732" cy="1641201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6FF01C40-88D2-47EF-8425-3764EDB2BD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09593" y="1657390"/>
            <a:ext cx="305115" cy="301395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26841722-BB84-4120-AA53-261E28729A9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5954" b="4197"/>
          <a:stretch/>
        </p:blipFill>
        <p:spPr>
          <a:xfrm>
            <a:off x="692444" y="4380009"/>
            <a:ext cx="1633732" cy="1641201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9983E8E-1B40-404A-8993-8219379B19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79032" y="5052132"/>
            <a:ext cx="305115" cy="301395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61036BFF-F750-4AE3-9FE7-458029E14F6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5954" b="4197"/>
          <a:stretch/>
        </p:blipFill>
        <p:spPr>
          <a:xfrm>
            <a:off x="7366247" y="3793107"/>
            <a:ext cx="2218739" cy="2228883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E38668C7-AA39-4F6A-B776-16831DB80E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68430" y="4702888"/>
            <a:ext cx="414371" cy="409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6114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B0B499D-FE92-131E-9E32-F4FD4CD4F7C6}"/>
              </a:ext>
            </a:extLst>
          </p:cNvPr>
          <p:cNvSpPr/>
          <p:nvPr/>
        </p:nvSpPr>
        <p:spPr>
          <a:xfrm>
            <a:off x="641838" y="2006198"/>
            <a:ext cx="2391508" cy="259562"/>
          </a:xfrm>
          <a:prstGeom prst="rect">
            <a:avLst/>
          </a:prstGeom>
          <a:solidFill>
            <a:srgbClr val="FBEA4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F8A7BDB-E719-CAA5-4587-104C44CC22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77626">
            <a:off x="11209928" y="350253"/>
            <a:ext cx="782692" cy="1212494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B7AAD2BE-B1D5-8BA5-0913-4D8FD9DCF5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929944">
            <a:off x="10647004" y="1024968"/>
            <a:ext cx="477042" cy="7390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241A695-35BC-E490-B90E-C17F4D9FAF93}"/>
              </a:ext>
            </a:extLst>
          </p:cNvPr>
          <p:cNvSpPr txBox="1"/>
          <p:nvPr/>
        </p:nvSpPr>
        <p:spPr>
          <a:xfrm>
            <a:off x="757953" y="59584"/>
            <a:ext cx="10680572" cy="663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000"/>
              </a:lnSpc>
            </a:pPr>
            <a:r>
              <a:rPr lang="uk-UA" sz="3200" b="1" dirty="0">
                <a:solidFill>
                  <a:schemeClr val="bg1"/>
                </a:solidFill>
                <a:latin typeface="Ultramono Wide Black" panose="02000309000000000000" pitchFamily="49" charset="0"/>
                <a:cs typeface="Times New Roman" panose="02020603050405020304" pitchFamily="18" charset="0"/>
              </a:rPr>
              <a:t>Розширення проєкту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94AC88-A6BC-55CC-3208-CB50087FEC51}"/>
              </a:ext>
            </a:extLst>
          </p:cNvPr>
          <p:cNvSpPr txBox="1"/>
          <p:nvPr/>
        </p:nvSpPr>
        <p:spPr>
          <a:xfrm>
            <a:off x="7081132" y="6028975"/>
            <a:ext cx="50073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UA"/>
            </a:defPPr>
            <a:lvl1pPr>
              <a:defRPr sz="2000">
                <a:solidFill>
                  <a:schemeClr val="bg1"/>
                </a:solidFill>
                <a:latin typeface="Proba Pro Md" panose="020D0003030200000000" pitchFamily="34" charset="0"/>
              </a:defRPr>
            </a:lvl1pPr>
          </a:lstStyle>
          <a:p>
            <a:pPr algn="just"/>
            <a:r>
              <a:rPr lang="ru-RU" sz="1100" b="1" dirty="0">
                <a:latin typeface="Fixel Display Bold" pitchFamily="2" charset="0"/>
              </a:rPr>
              <a:t>Платформа Чатові онлайн </a:t>
            </a:r>
            <a:r>
              <a:rPr lang="ru-RU" sz="1100" b="1" dirty="0" err="1">
                <a:latin typeface="Fixel Display Bold" pitchFamily="2" charset="0"/>
              </a:rPr>
              <a:t>розробляється</a:t>
            </a:r>
            <a:r>
              <a:rPr lang="ru-RU" sz="1100" b="1" dirty="0">
                <a:latin typeface="Fixel Display Bold" pitchFamily="2" charset="0"/>
              </a:rPr>
              <a:t> волонтерами </a:t>
            </a:r>
            <a:br>
              <a:rPr lang="ru-RU" sz="1100" b="1" dirty="0">
                <a:latin typeface="Fixel Display Bold" pitchFamily="2" charset="0"/>
              </a:rPr>
            </a:br>
            <a:r>
              <a:rPr lang="ru-RU" sz="1100" b="1" dirty="0">
                <a:latin typeface="Fixel Display Bold" pitchFamily="2" charset="0"/>
              </a:rPr>
              <a:t>за підтримки Акселераційної програми </a:t>
            </a:r>
            <a:r>
              <a:rPr lang="en-US" sz="1100" b="1" dirty="0">
                <a:latin typeface="Fixel Display Bold" pitchFamily="2" charset="0"/>
              </a:rPr>
              <a:t>Act to Support </a:t>
            </a:r>
            <a:r>
              <a:rPr lang="ru-RU" sz="1100" b="1" dirty="0">
                <a:latin typeface="Fixel Display Bold" pitchFamily="2" charset="0"/>
              </a:rPr>
              <a:t>проєкту «Фенікс», що виконується Фондом Східна Європа коштом Європейського Союзу (</a:t>
            </a:r>
            <a:r>
              <a:rPr lang="en-US" sz="1100" b="1" dirty="0">
                <a:latin typeface="Fixel Display Bold" pitchFamily="2" charset="0"/>
              </a:rPr>
              <a:t>European Union in Ukraine)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10C0009-8C80-D99F-4E62-852A1A2D45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466" y="1963309"/>
            <a:ext cx="6465403" cy="3799366"/>
          </a:xfrm>
          <a:prstGeom prst="rect">
            <a:avLst/>
          </a:prstGeom>
        </p:spPr>
      </p:pic>
      <p:pic>
        <p:nvPicPr>
          <p:cNvPr id="2" name="Рисунок 1" descr="Изображение выглядит как линия, Графика, треугольник, Шрифт&#10;&#10;Автоматически созданное описание">
            <a:extLst>
              <a:ext uri="{FF2B5EF4-FFF2-40B4-BE49-F238E27FC236}">
                <a16:creationId xmlns:a16="http://schemas.microsoft.com/office/drawing/2014/main" id="{62200381-DC13-7024-9278-06A26E258D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80608" y="4699544"/>
            <a:ext cx="559553" cy="62737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D809301-C236-FF02-6EB0-34C7B62C29F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461" y="7056346"/>
            <a:ext cx="2130079" cy="52572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A3C69682-46DE-55B8-9058-F109ABEFFE3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3246" y="7081892"/>
            <a:ext cx="1076298" cy="46831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56ADFA54-B06C-750D-8DF1-B522286F49E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75588" y="7056346"/>
            <a:ext cx="1485900" cy="5524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7ED59E-ADD7-E697-4D6F-06F7E99B83D5}"/>
              </a:ext>
            </a:extLst>
          </p:cNvPr>
          <p:cNvSpPr txBox="1"/>
          <p:nvPr/>
        </p:nvSpPr>
        <p:spPr>
          <a:xfrm>
            <a:off x="757953" y="574475"/>
            <a:ext cx="10680572" cy="663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000"/>
              </a:lnSpc>
            </a:pPr>
            <a:r>
              <a:rPr lang="uk-UA" sz="3200" b="1" dirty="0">
                <a:solidFill>
                  <a:schemeClr val="bg1"/>
                </a:solidFill>
                <a:latin typeface="Ultramono Wide Black" panose="02000309000000000000" pitchFamily="49" charset="0"/>
                <a:cs typeface="Times New Roman" panose="02020603050405020304" pitchFamily="18" charset="0"/>
              </a:rPr>
              <a:t>вебсайт</a:t>
            </a:r>
            <a:r>
              <a:rPr lang="uk-UA" sz="3200" b="1" dirty="0">
                <a:solidFill>
                  <a:srgbClr val="FBEA4E"/>
                </a:solidFill>
                <a:latin typeface="Ultramono Wide Black" panose="02000309000000000000" pitchFamily="49" charset="0"/>
                <a:cs typeface="Times New Roman" panose="02020603050405020304" pitchFamily="18" charset="0"/>
              </a:rPr>
              <a:t> Чатові Онлайн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CE5BB77-1B6D-984E-3C9B-0A0240BB934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6813" y="6170727"/>
            <a:ext cx="2120727" cy="540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BBE3F0A-AC7C-F913-D95D-C3752A6511A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695956" y="6170727"/>
            <a:ext cx="1231578" cy="54000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E48EF20-1D46-D1EE-D376-B70249675E5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503695" y="6170727"/>
            <a:ext cx="1452414" cy="540000"/>
          </a:xfrm>
          <a:prstGeom prst="rect">
            <a:avLst/>
          </a:prstGeom>
        </p:spPr>
      </p:pic>
      <p:sp>
        <p:nvSpPr>
          <p:cNvPr id="19" name="Rectangle 10">
            <a:extLst>
              <a:ext uri="{FF2B5EF4-FFF2-40B4-BE49-F238E27FC236}">
                <a16:creationId xmlns:a16="http://schemas.microsoft.com/office/drawing/2014/main" id="{9BB6FCD1-E6F1-43A7-871C-AC146086410E}"/>
              </a:ext>
            </a:extLst>
          </p:cNvPr>
          <p:cNvSpPr/>
          <p:nvPr/>
        </p:nvSpPr>
        <p:spPr>
          <a:xfrm>
            <a:off x="641839" y="3313603"/>
            <a:ext cx="1229892" cy="235191"/>
          </a:xfrm>
          <a:prstGeom prst="rect">
            <a:avLst/>
          </a:prstGeom>
          <a:solidFill>
            <a:srgbClr val="FBEA4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C41BF7-4C82-992B-A2AA-77686D4C132F}"/>
              </a:ext>
            </a:extLst>
          </p:cNvPr>
          <p:cNvSpPr txBox="1"/>
          <p:nvPr/>
        </p:nvSpPr>
        <p:spPr>
          <a:xfrm>
            <a:off x="565556" y="2002935"/>
            <a:ext cx="4595932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lvl="0">
              <a:defRPr lang="ru-UA"/>
            </a:defPPr>
            <a:lvl1pPr algn="ctr">
              <a:defRPr sz="1600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defRPr>
            </a:lvl1pPr>
          </a:lstStyle>
          <a:p>
            <a:pPr algn="l"/>
            <a:r>
              <a:rPr lang="uk-UA" sz="1400" b="1" dirty="0">
                <a:solidFill>
                  <a:schemeClr val="tx1"/>
                </a:solidFill>
              </a:rPr>
              <a:t>Розширення функціоналу</a:t>
            </a:r>
            <a:r>
              <a:rPr lang="uk-UA" sz="1400" dirty="0"/>
              <a:t> </a:t>
            </a:r>
            <a:r>
              <a:rPr lang="en-US" sz="1400" dirty="0"/>
              <a:t>Telegram</a:t>
            </a:r>
            <a:r>
              <a:rPr lang="uk-UA" sz="1400" dirty="0"/>
              <a:t>-каналу з більш зручною навігацією, можливістю відслідковувати свій прогрес із блокування, обирати ресурси, які користувач буде блокувати</a:t>
            </a:r>
          </a:p>
          <a:p>
            <a:pPr algn="l"/>
            <a:endParaRPr lang="uk-UA" sz="1400" dirty="0"/>
          </a:p>
          <a:p>
            <a:pPr algn="l"/>
            <a:r>
              <a:rPr lang="uk-UA" sz="1400" b="1" dirty="0">
                <a:solidFill>
                  <a:schemeClr val="tx1"/>
                </a:solidFill>
              </a:rPr>
              <a:t>Освітній блок</a:t>
            </a:r>
            <a:r>
              <a:rPr lang="uk-UA" sz="1400" b="1" dirty="0"/>
              <a:t>, </a:t>
            </a:r>
            <a:r>
              <a:rPr lang="uk-UA" sz="1400" dirty="0"/>
              <a:t>в якому буде розміщено лекційні матеріали та тестові завдання до них. Кожен користувач матиме особистий кабінет для можливості відслідковування свого прогресу, а за результатами успішного складання тестових завдань, отримуватиме сертифікат про успішне проходження того чи іншого модулю. Наразі планується 5 освітніх блоків, що у подальшому будуть оновлюватись та доповнюватись.</a:t>
            </a:r>
          </a:p>
        </p:txBody>
      </p:sp>
    </p:spTree>
    <p:extLst>
      <p:ext uri="{BB962C8B-B14F-4D97-AF65-F5344CB8AC3E}">
        <p14:creationId xmlns:p14="http://schemas.microsoft.com/office/powerpoint/2010/main" val="36046771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F8A7BDB-E719-CAA5-4587-104C44CC22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02251">
            <a:off x="959145" y="541568"/>
            <a:ext cx="782692" cy="1212494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B7AAD2BE-B1D5-8BA5-0913-4D8FD9DCF5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131861">
            <a:off x="349587" y="210983"/>
            <a:ext cx="477042" cy="73900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17B75C4-EF85-8546-EE2F-043BEAA78AB0}"/>
              </a:ext>
            </a:extLst>
          </p:cNvPr>
          <p:cNvSpPr txBox="1"/>
          <p:nvPr/>
        </p:nvSpPr>
        <p:spPr>
          <a:xfrm>
            <a:off x="6927015" y="3311474"/>
            <a:ext cx="51830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lvl="0">
              <a:defRPr lang="ru-UA"/>
            </a:defPPr>
            <a:lvl1pPr>
              <a:defRPr sz="1600" b="1">
                <a:solidFill>
                  <a:schemeClr val="bg1"/>
                </a:solidFill>
                <a:latin typeface="Fixel Display Bold" pitchFamily="2" charset="0"/>
              </a:defRPr>
            </a:lvl1pPr>
          </a:lstStyle>
          <a:p>
            <a:r>
              <a:rPr lang="uk-UA" sz="1400" dirty="0"/>
              <a:t>За допомогою порталу ви навчитесь безпечно використовувати сучасні цифрові технології, соціальні мережі, онлайн-платформи та застосунки, а також дізнаєтесь про наявні ризики в кіберпросторі.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F6AC55-6706-55A6-2AE1-F73C5682F5F2}"/>
              </a:ext>
            </a:extLst>
          </p:cNvPr>
          <p:cNvSpPr txBox="1"/>
          <p:nvPr/>
        </p:nvSpPr>
        <p:spPr>
          <a:xfrm>
            <a:off x="4332032" y="5847207"/>
            <a:ext cx="45243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lvl="0">
              <a:defRPr lang="ru-UA"/>
            </a:defPPr>
            <a:lvl1pPr algn="r">
              <a:defRPr sz="1400" b="1">
                <a:solidFill>
                  <a:schemeClr val="bg1"/>
                </a:solidFill>
                <a:latin typeface="Fixel Display Bold" pitchFamily="2" charset="0"/>
              </a:defRPr>
            </a:lvl1pPr>
          </a:lstStyle>
          <a:p>
            <a:pPr algn="l"/>
            <a:r>
              <a:rPr lang="ru-RU" dirty="0"/>
              <a:t>Проєкт створено Консультативною місією Європейського Союзу в Україні за ініціативи ДКП НПУ, у партнерстві з ГО «МІНЗМІН»</a:t>
            </a:r>
          </a:p>
          <a:p>
            <a:pPr algn="l"/>
            <a:r>
              <a:rPr lang="ru-RU" dirty="0"/>
              <a:t>та </a:t>
            </a:r>
            <a:r>
              <a:rPr lang="ru-RU" dirty="0" err="1"/>
              <a:t>компанією</a:t>
            </a:r>
            <a:r>
              <a:rPr lang="ru-RU" dirty="0"/>
              <a:t> </a:t>
            </a:r>
            <a:r>
              <a:rPr lang="en-US" dirty="0" err="1"/>
              <a:t>Yedynka</a:t>
            </a:r>
            <a:endParaRPr lang="en-US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76DDD93-CA96-AB44-86DD-91DF0DE10B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9401" y="1343679"/>
            <a:ext cx="7385370" cy="4615856"/>
          </a:xfrm>
          <a:prstGeom prst="rect">
            <a:avLst/>
          </a:prstGeom>
        </p:spPr>
      </p:pic>
      <p:pic>
        <p:nvPicPr>
          <p:cNvPr id="2" name="Рисунок 1" descr="Изображение выглядит как линия, Графика, треугольник, Шрифт&#10;&#10;Автоматически созданное описание">
            <a:extLst>
              <a:ext uri="{FF2B5EF4-FFF2-40B4-BE49-F238E27FC236}">
                <a16:creationId xmlns:a16="http://schemas.microsoft.com/office/drawing/2014/main" id="{62200381-DC13-7024-9278-06A26E258D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4625" y="4289209"/>
            <a:ext cx="902747" cy="101217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D4C00C7-EF1C-D471-DA3D-30E66C866E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816" y="4434282"/>
            <a:ext cx="2611861" cy="864000"/>
          </a:xfrm>
          <a:prstGeom prst="round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D66A3BA-BFA7-E196-5F5F-21A598D0A3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38458" y="5363476"/>
            <a:ext cx="2611861" cy="864000"/>
          </a:xfrm>
          <a:prstGeom prst="round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961C057-1CBE-1E67-02E7-433253FC84C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19816" y="1428747"/>
            <a:ext cx="2611860" cy="864000"/>
          </a:xfrm>
          <a:prstGeom prst="round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4825D8FC-A2F2-3F27-88AE-F50A1734BCF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38459" y="2385856"/>
            <a:ext cx="2611861" cy="864000"/>
          </a:xfrm>
          <a:prstGeom prst="round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26F47F38-6F2D-4E0D-F00A-C4DEBF877C7F}"/>
              </a:ext>
            </a:extLst>
          </p:cNvPr>
          <p:cNvSpPr txBox="1"/>
          <p:nvPr/>
        </p:nvSpPr>
        <p:spPr>
          <a:xfrm>
            <a:off x="0" y="233549"/>
            <a:ext cx="12192000" cy="663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000"/>
              </a:lnSpc>
            </a:pPr>
            <a:r>
              <a:rPr lang="uk-UA" sz="3200" b="1" dirty="0">
                <a:solidFill>
                  <a:schemeClr val="bg1"/>
                </a:solidFill>
                <a:latin typeface="Ultramono Wide Black" panose="02000309000000000000" pitchFamily="49" charset="0"/>
                <a:cs typeface="Times New Roman" panose="02020603050405020304" pitchFamily="18" charset="0"/>
              </a:rPr>
              <a:t>Розширення проєкту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824949-867D-E7E6-CD65-5F2AF6748B7A}"/>
              </a:ext>
            </a:extLst>
          </p:cNvPr>
          <p:cNvSpPr txBox="1"/>
          <p:nvPr/>
        </p:nvSpPr>
        <p:spPr>
          <a:xfrm>
            <a:off x="-1" y="680099"/>
            <a:ext cx="12192000" cy="663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000"/>
              </a:lnSpc>
            </a:pPr>
            <a:r>
              <a:rPr lang="uk-UA" sz="3200" b="1" dirty="0">
                <a:solidFill>
                  <a:schemeClr val="bg1"/>
                </a:solidFill>
                <a:latin typeface="Ultramono Wide Black" panose="02000309000000000000" pitchFamily="49" charset="0"/>
                <a:cs typeface="Times New Roman" panose="02020603050405020304" pitchFamily="18" charset="0"/>
              </a:rPr>
              <a:t>вебсайт</a:t>
            </a:r>
            <a:r>
              <a:rPr lang="uk-UA" sz="3200" b="1" dirty="0">
                <a:solidFill>
                  <a:srgbClr val="FBEA4E"/>
                </a:solidFill>
                <a:latin typeface="Ultramono Wide Black" panose="02000309000000000000" pitchFamily="49" charset="0"/>
                <a:cs typeface="Times New Roman" panose="02020603050405020304" pitchFamily="18" charset="0"/>
              </a:rPr>
              <a:t> Кібербрама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A84285F-693A-3664-7530-E8E70204DE8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05101" y="6212316"/>
            <a:ext cx="822462" cy="540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9C8D983-429A-863C-3031-E2FE9BEF5FF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8184" y="6212316"/>
            <a:ext cx="531290" cy="540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798164D-48FA-4BAD-11E4-8F457D93FF1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22604" y="6592938"/>
            <a:ext cx="895664" cy="131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9409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5CF3D2-BF3A-0843-2E88-B2966FCC7D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2D3BE42-7F45-8A7E-F467-3457B525B10F}"/>
              </a:ext>
            </a:extLst>
          </p:cNvPr>
          <p:cNvSpPr txBox="1"/>
          <p:nvPr/>
        </p:nvSpPr>
        <p:spPr>
          <a:xfrm>
            <a:off x="1592853" y="385843"/>
            <a:ext cx="10721024" cy="11060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uk-UA" sz="3200" b="1" dirty="0">
                <a:solidFill>
                  <a:srgbClr val="FBEA4E"/>
                </a:solidFill>
                <a:latin typeface="Ultramono Wide Black" panose="02000309000000000000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Мобільний додаток</a:t>
            </a:r>
            <a:endParaRPr lang="uk-UA" sz="3200" b="1" dirty="0">
              <a:solidFill>
                <a:srgbClr val="FBEA4E"/>
              </a:solidFill>
              <a:effectLst/>
              <a:latin typeface="Ultramono Wide Black" panose="02000309000000000000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Рисунок 11" descr="Изображение выглядит как звезда&#10;&#10;Автоматически созданное описание">
            <a:extLst>
              <a:ext uri="{FF2B5EF4-FFF2-40B4-BE49-F238E27FC236}">
                <a16:creationId xmlns:a16="http://schemas.microsoft.com/office/drawing/2014/main" id="{1E46797E-0C04-3F95-21EF-16CCFAACEF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913" y="587981"/>
            <a:ext cx="312056" cy="328129"/>
          </a:xfrm>
          <a:prstGeom prst="rect">
            <a:avLst/>
          </a:prstGeom>
        </p:spPr>
      </p:pic>
      <p:pic>
        <p:nvPicPr>
          <p:cNvPr id="14" name="Рисунок 13" descr="Изображение выглядит как звезда&#10;&#10;Автоматически созданное описание">
            <a:extLst>
              <a:ext uri="{FF2B5EF4-FFF2-40B4-BE49-F238E27FC236}">
                <a16:creationId xmlns:a16="http://schemas.microsoft.com/office/drawing/2014/main" id="{A35F7BA8-103C-E9F3-DED7-0160094FF5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309" y="254967"/>
            <a:ext cx="517912" cy="551475"/>
          </a:xfrm>
          <a:prstGeom prst="rect">
            <a:avLst/>
          </a:prstGeom>
        </p:spPr>
      </p:pic>
      <p:pic>
        <p:nvPicPr>
          <p:cNvPr id="2" name="Рисунок 1" descr="Изображение выглядит как Шрифт, логотип, Графика, символ&#10;&#10;Автоматически созданное описание">
            <a:extLst>
              <a:ext uri="{FF2B5EF4-FFF2-40B4-BE49-F238E27FC236}">
                <a16:creationId xmlns:a16="http://schemas.microsoft.com/office/drawing/2014/main" id="{659D7A1C-47C2-4B53-ADEA-AE8792C666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8257" y="5948922"/>
            <a:ext cx="1273084" cy="318565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E7DEBAD7-FD8C-7C4D-C23F-122D9E4CA427}"/>
              </a:ext>
            </a:extLst>
          </p:cNvPr>
          <p:cNvGrpSpPr/>
          <p:nvPr/>
        </p:nvGrpSpPr>
        <p:grpSpPr>
          <a:xfrm>
            <a:off x="888112" y="2177277"/>
            <a:ext cx="4625491" cy="584775"/>
            <a:chOff x="934175" y="2177277"/>
            <a:chExt cx="4625491" cy="584775"/>
          </a:xfrm>
        </p:grpSpPr>
        <p:sp>
          <p:nvSpPr>
            <p:cNvPr id="7" name="Скругленный прямоугольник 6">
              <a:extLst>
                <a:ext uri="{FF2B5EF4-FFF2-40B4-BE49-F238E27FC236}">
                  <a16:creationId xmlns:a16="http://schemas.microsoft.com/office/drawing/2014/main" id="{C98AC3E3-11AD-5A6E-D83C-DE1F4626661E}"/>
                </a:ext>
              </a:extLst>
            </p:cNvPr>
            <p:cNvSpPr/>
            <p:nvPr/>
          </p:nvSpPr>
          <p:spPr>
            <a:xfrm>
              <a:off x="934175" y="2177277"/>
              <a:ext cx="4078946" cy="584775"/>
            </a:xfrm>
            <a:prstGeom prst="roundRect">
              <a:avLst/>
            </a:prstGeom>
            <a:noFill/>
            <a:ln w="6350">
              <a:solidFill>
                <a:srgbClr val="FFE74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UA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64084CE-522D-591A-4A5D-00913843C10B}"/>
                </a:ext>
              </a:extLst>
            </p:cNvPr>
            <p:cNvSpPr txBox="1"/>
            <p:nvPr/>
          </p:nvSpPr>
          <p:spPr>
            <a:xfrm>
              <a:off x="964413" y="2300387"/>
              <a:ext cx="4595253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uk-UA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Має у собі всі функції </a:t>
              </a:r>
              <a:r>
                <a:rPr lang="en-US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Telegram-</a:t>
              </a:r>
              <a:r>
                <a:rPr lang="uk-UA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боту</a:t>
              </a:r>
              <a:endParaRPr lang="en-UA" sz="1600" dirty="0">
                <a:solidFill>
                  <a:schemeClr val="bg1"/>
                </a:solidFill>
                <a:latin typeface="Fixel Display Medium" pitchFamily="2" charset="-5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D3A7E3F-7DA5-8713-53EC-9A95D1935745}"/>
              </a:ext>
            </a:extLst>
          </p:cNvPr>
          <p:cNvGrpSpPr/>
          <p:nvPr/>
        </p:nvGrpSpPr>
        <p:grpSpPr>
          <a:xfrm>
            <a:off x="903440" y="2972387"/>
            <a:ext cx="4594835" cy="837078"/>
            <a:chOff x="903440" y="3028737"/>
            <a:chExt cx="4594835" cy="837078"/>
          </a:xfrm>
        </p:grpSpPr>
        <p:sp>
          <p:nvSpPr>
            <p:cNvPr id="23" name="Скругленный прямоугольник 22">
              <a:extLst>
                <a:ext uri="{FF2B5EF4-FFF2-40B4-BE49-F238E27FC236}">
                  <a16:creationId xmlns:a16="http://schemas.microsoft.com/office/drawing/2014/main" id="{5DFCA927-22D7-B19B-1A9C-A671379DA172}"/>
                </a:ext>
              </a:extLst>
            </p:cNvPr>
            <p:cNvSpPr/>
            <p:nvPr/>
          </p:nvSpPr>
          <p:spPr>
            <a:xfrm>
              <a:off x="903440" y="3028737"/>
              <a:ext cx="4594835" cy="792762"/>
            </a:xfrm>
            <a:prstGeom prst="roundRect">
              <a:avLst/>
            </a:prstGeom>
            <a:noFill/>
            <a:ln w="6350">
              <a:solidFill>
                <a:srgbClr val="FFE74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UA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BEDD31D-727B-0D54-5E45-CE7A97F2E735}"/>
                </a:ext>
              </a:extLst>
            </p:cNvPr>
            <p:cNvSpPr txBox="1"/>
            <p:nvPr/>
          </p:nvSpPr>
          <p:spPr>
            <a:xfrm>
              <a:off x="918350" y="3034818"/>
              <a:ext cx="447596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600" dirty="0" err="1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Може</a:t>
              </a:r>
              <a:r>
                <a:rPr lang="ru-RU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 стати основною платформою </a:t>
              </a:r>
              <a:r>
                <a:rPr lang="ru-RU" sz="1600" dirty="0" err="1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після</a:t>
              </a:r>
              <a:r>
                <a:rPr lang="ru-RU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 </a:t>
              </a:r>
              <a:r>
                <a:rPr lang="ru-RU" sz="1600" dirty="0" err="1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блокування</a:t>
              </a:r>
              <a:r>
                <a:rPr lang="ru-RU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 </a:t>
              </a:r>
              <a:r>
                <a:rPr lang="en-US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Telegram</a:t>
              </a:r>
              <a:r>
                <a:rPr lang="ru-RU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 на </a:t>
              </a:r>
              <a:r>
                <a:rPr lang="ru-RU" sz="1600" dirty="0" err="1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території</a:t>
              </a:r>
              <a:r>
                <a:rPr lang="ru-RU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 </a:t>
              </a:r>
              <a:r>
                <a:rPr lang="ru-RU" sz="1600" dirty="0" err="1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України</a:t>
              </a:r>
              <a:endParaRPr lang="ru-RU" sz="1600" dirty="0">
                <a:solidFill>
                  <a:schemeClr val="bg1"/>
                </a:solidFill>
                <a:latin typeface="Fixel Display Medium" pitchFamily="2" charset="-5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2C76CA1-4FDA-03CC-1CCC-9479451056F3}"/>
              </a:ext>
            </a:extLst>
          </p:cNvPr>
          <p:cNvGrpSpPr/>
          <p:nvPr/>
        </p:nvGrpSpPr>
        <p:grpSpPr>
          <a:xfrm>
            <a:off x="903440" y="4004376"/>
            <a:ext cx="5568609" cy="940526"/>
            <a:chOff x="903440" y="4004376"/>
            <a:chExt cx="5568609" cy="940526"/>
          </a:xfrm>
        </p:grpSpPr>
        <p:sp>
          <p:nvSpPr>
            <p:cNvPr id="28" name="Скругленный прямоугольник 27">
              <a:extLst>
                <a:ext uri="{FF2B5EF4-FFF2-40B4-BE49-F238E27FC236}">
                  <a16:creationId xmlns:a16="http://schemas.microsoft.com/office/drawing/2014/main" id="{C2035EFD-E28A-84A0-1B8A-12284A57AE80}"/>
                </a:ext>
              </a:extLst>
            </p:cNvPr>
            <p:cNvSpPr/>
            <p:nvPr/>
          </p:nvSpPr>
          <p:spPr>
            <a:xfrm>
              <a:off x="903440" y="4004376"/>
              <a:ext cx="5449859" cy="707156"/>
            </a:xfrm>
            <a:prstGeom prst="roundRect">
              <a:avLst/>
            </a:prstGeom>
            <a:noFill/>
            <a:ln w="6350">
              <a:solidFill>
                <a:srgbClr val="FFE74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UA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FE62948A-84A8-BD14-5162-94BCF1027999}"/>
                </a:ext>
              </a:extLst>
            </p:cNvPr>
            <p:cNvSpPr txBox="1"/>
            <p:nvPr/>
          </p:nvSpPr>
          <p:spPr>
            <a:xfrm>
              <a:off x="906584" y="4083128"/>
              <a:ext cx="5565465" cy="861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Або для тих </a:t>
              </a:r>
              <a:r>
                <a:rPr lang="ru-RU" sz="1600" dirty="0" err="1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хто</a:t>
              </a:r>
              <a:r>
                <a:rPr lang="ru-RU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 за </a:t>
              </a:r>
              <a:r>
                <a:rPr lang="ru-RU" sz="1600" dirty="0" err="1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своїм</a:t>
              </a:r>
              <a:r>
                <a:rPr lang="ru-RU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 </a:t>
              </a:r>
              <a:r>
                <a:rPr lang="ru-RU" sz="1600" dirty="0" err="1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внутрішнім</a:t>
              </a:r>
              <a:r>
                <a:rPr lang="ru-RU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 </a:t>
              </a:r>
              <a:r>
                <a:rPr lang="ru-RU" sz="1600" dirty="0" err="1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переконанням</a:t>
              </a:r>
              <a:r>
                <a:rPr lang="ru-RU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 не </a:t>
              </a:r>
              <a:r>
                <a:rPr lang="ru-RU" sz="1600" dirty="0" err="1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бажає</a:t>
              </a:r>
              <a:r>
                <a:rPr lang="ru-RU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 </a:t>
              </a:r>
              <a:r>
                <a:rPr lang="ru-RU" sz="1600" dirty="0" err="1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використовувати</a:t>
              </a:r>
              <a:r>
                <a:rPr lang="ru-RU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 </a:t>
              </a:r>
              <a:r>
                <a:rPr lang="ru-RU" sz="1600" dirty="0" err="1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месенджер</a:t>
              </a:r>
              <a:r>
                <a:rPr lang="ru-RU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 </a:t>
              </a:r>
              <a:r>
                <a:rPr lang="en-US" sz="1600" dirty="0">
                  <a:solidFill>
                    <a:schemeClr val="bg1"/>
                  </a:solidFill>
                  <a:latin typeface="Fixel Display Medium" pitchFamily="2" charset="-52"/>
                  <a:cs typeface="Times New Roman" panose="02020603050405020304" pitchFamily="18" charset="0"/>
                </a:rPr>
                <a:t>Telegram</a:t>
              </a:r>
              <a:endParaRPr lang="ru-RU" sz="1600" dirty="0">
                <a:solidFill>
                  <a:schemeClr val="bg1"/>
                </a:solidFill>
                <a:latin typeface="Fixel Display Medium" pitchFamily="2" charset="-52"/>
                <a:cs typeface="Times New Roman" panose="02020603050405020304" pitchFamily="18" charset="0"/>
              </a:endParaRPr>
            </a:p>
            <a:p>
              <a:endParaRPr lang="en-UA" dirty="0">
                <a:latin typeface="Fixel Display Medium" pitchFamily="2" charset="-52"/>
              </a:endParaRPr>
            </a:p>
          </p:txBody>
        </p:sp>
      </p:grpSp>
      <p:pic>
        <p:nvPicPr>
          <p:cNvPr id="35" name="Picture 34">
            <a:extLst>
              <a:ext uri="{FF2B5EF4-FFF2-40B4-BE49-F238E27FC236}">
                <a16:creationId xmlns:a16="http://schemas.microsoft.com/office/drawing/2014/main" id="{225EEE57-B542-7504-61D1-B0ADF5DFE0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092" y="1718095"/>
            <a:ext cx="2382375" cy="3297509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43614B2B-E3AA-FF1C-4283-282A4340040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25196" y="2793380"/>
            <a:ext cx="1165662" cy="235855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1E4B2436-99FD-5526-4452-CCCA1D003C4B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/>
          </a:blip>
          <a:stretch>
            <a:fillRect/>
          </a:stretch>
        </p:blipFill>
        <p:spPr>
          <a:xfrm rot="20102593">
            <a:off x="9508842" y="4607940"/>
            <a:ext cx="1521691" cy="152169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7977AFF-4397-48F1-B0DD-527B75FAE533}"/>
              </a:ext>
            </a:extLst>
          </p:cNvPr>
          <p:cNvSpPr txBox="1"/>
          <p:nvPr/>
        </p:nvSpPr>
        <p:spPr>
          <a:xfrm>
            <a:off x="0" y="233549"/>
            <a:ext cx="12192000" cy="663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000"/>
              </a:lnSpc>
            </a:pPr>
            <a:r>
              <a:rPr lang="uk-UA" sz="3200" b="1" dirty="0">
                <a:solidFill>
                  <a:schemeClr val="bg1"/>
                </a:solidFill>
                <a:latin typeface="Ultramono Wide Black" panose="02000309000000000000" pitchFamily="49" charset="0"/>
                <a:cs typeface="Times New Roman" panose="02020603050405020304" pitchFamily="18" charset="0"/>
              </a:rPr>
              <a:t>Розширення проєкту</a:t>
            </a:r>
          </a:p>
        </p:txBody>
      </p:sp>
    </p:spTree>
    <p:extLst>
      <p:ext uri="{BB962C8B-B14F-4D97-AF65-F5344CB8AC3E}">
        <p14:creationId xmlns:p14="http://schemas.microsoft.com/office/powerpoint/2010/main" val="34749797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FEC4AE46-F309-CD0C-EB46-3C72DBF2CB85}"/>
              </a:ext>
            </a:extLst>
          </p:cNvPr>
          <p:cNvSpPr txBox="1"/>
          <p:nvPr/>
        </p:nvSpPr>
        <p:spPr>
          <a:xfrm>
            <a:off x="7317023" y="4377515"/>
            <a:ext cx="369587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600" dirty="0" err="1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Якщо</a:t>
            </a:r>
            <a:r>
              <a:rPr lang="ru-RU" sz="1600" dirty="0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 </a:t>
            </a:r>
            <a:r>
              <a:rPr lang="ru-RU" sz="1600" dirty="0" err="1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ти</a:t>
            </a:r>
            <a:r>
              <a:rPr lang="ru-RU" sz="1600" dirty="0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 не </a:t>
            </a:r>
            <a:r>
              <a:rPr lang="ru-RU" sz="1600" dirty="0" err="1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можеш</a:t>
            </a:r>
            <a:r>
              <a:rPr lang="ru-RU" sz="1600" dirty="0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 </a:t>
            </a:r>
            <a:r>
              <a:rPr lang="ru-RU" sz="1600" dirty="0" err="1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донатити</a:t>
            </a:r>
            <a:r>
              <a:rPr lang="ru-RU" sz="1600" dirty="0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 </a:t>
            </a:r>
            <a:r>
              <a:rPr lang="ru-RU" sz="1600" dirty="0" err="1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своїми</a:t>
            </a:r>
            <a:r>
              <a:rPr lang="ru-RU" sz="1600" dirty="0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 силами </a:t>
            </a:r>
            <a:r>
              <a:rPr lang="ru-RU" sz="1600" dirty="0" err="1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або</a:t>
            </a:r>
            <a:r>
              <a:rPr lang="ru-RU" sz="1600" dirty="0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 </a:t>
            </a:r>
            <a:r>
              <a:rPr lang="ru-RU" sz="1600" dirty="0" err="1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фінансами</a:t>
            </a:r>
            <a:r>
              <a:rPr lang="ru-RU" sz="1600" dirty="0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, </a:t>
            </a:r>
          </a:p>
          <a:p>
            <a:pPr algn="ctr"/>
            <a:r>
              <a:rPr lang="ru-RU" sz="1600" dirty="0" err="1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ти</a:t>
            </a:r>
            <a:r>
              <a:rPr lang="ru-RU" sz="1600" dirty="0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 </a:t>
            </a:r>
            <a:r>
              <a:rPr lang="ru-RU" sz="1600" dirty="0" err="1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можеш</a:t>
            </a:r>
            <a:r>
              <a:rPr lang="ru-RU" sz="1600" dirty="0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 </a:t>
            </a:r>
            <a:r>
              <a:rPr lang="ru-RU" sz="1600" dirty="0" err="1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донатити</a:t>
            </a:r>
            <a:r>
              <a:rPr lang="ru-RU" sz="1600" dirty="0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 </a:t>
            </a:r>
            <a:r>
              <a:rPr lang="ru-RU" sz="1600" dirty="0" err="1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свій</a:t>
            </a:r>
            <a:r>
              <a:rPr lang="ru-RU" sz="1600" dirty="0">
                <a:solidFill>
                  <a:schemeClr val="bg1"/>
                </a:solidFill>
                <a:latin typeface="Fixel Display Bold" pitchFamily="2" charset="-52"/>
                <a:cs typeface="Times New Roman" panose="02020603050405020304" pitchFamily="18" charset="0"/>
              </a:rPr>
              <a:t> час!</a:t>
            </a:r>
            <a:endParaRPr lang="en-UA" sz="1600" dirty="0">
              <a:solidFill>
                <a:schemeClr val="bg1"/>
              </a:solidFill>
              <a:latin typeface="Fixel Display Bold" pitchFamily="2" charset="-52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A914F8-3366-C335-B033-B5BD86A50C3F}"/>
              </a:ext>
            </a:extLst>
          </p:cNvPr>
          <p:cNvSpPr txBox="1"/>
          <p:nvPr/>
        </p:nvSpPr>
        <p:spPr>
          <a:xfrm>
            <a:off x="1235673" y="4058983"/>
            <a:ext cx="46266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chemeClr val="bg1"/>
                </a:solidFill>
                <a:latin typeface="Ultramono Wide Black" panose="02000A09000000000000" pitchFamily="49" charset="0"/>
              </a:rPr>
              <a:t>ОНЛАЙН ВАРТА УКРАЇНИ</a:t>
            </a:r>
            <a:endParaRPr lang="en-UA" b="1" dirty="0">
              <a:solidFill>
                <a:schemeClr val="bg1"/>
              </a:solidFill>
              <a:latin typeface="Ultramono Wide Black" panose="02000A09000000000000" pitchFamily="49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BBFB338-B147-0E71-0B5D-806E14DD56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101" y="2527747"/>
            <a:ext cx="5551760" cy="1390515"/>
          </a:xfrm>
          <a:prstGeom prst="rect">
            <a:avLst/>
          </a:prstGeom>
        </p:spPr>
      </p:pic>
      <p:pic>
        <p:nvPicPr>
          <p:cNvPr id="4" name="Рисунок 3" descr="Изображение выглядит как линия, Графика, треугольник, Шрифт&#10;&#10;Автоматически созданное описание">
            <a:extLst>
              <a:ext uri="{FF2B5EF4-FFF2-40B4-BE49-F238E27FC236}">
                <a16:creationId xmlns:a16="http://schemas.microsoft.com/office/drawing/2014/main" id="{61E1056B-DD56-FD0E-8D25-840974E1E5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12896" y="5477376"/>
            <a:ext cx="567972" cy="636817"/>
          </a:xfrm>
          <a:prstGeom prst="rect">
            <a:avLst/>
          </a:prstGeom>
        </p:spPr>
      </p:pic>
      <p:pic>
        <p:nvPicPr>
          <p:cNvPr id="16" name="Рисунок 15" descr="Изображение выглядит как шаблон, желтый, прямоугольный, Симметрия&#10;&#10;Автоматически созданное описание">
            <a:extLst>
              <a:ext uri="{FF2B5EF4-FFF2-40B4-BE49-F238E27FC236}">
                <a16:creationId xmlns:a16="http://schemas.microsoft.com/office/drawing/2014/main" id="{CA8B3AE7-2818-DF9F-51BB-20CB8D2573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64874" y="1843479"/>
            <a:ext cx="2400170" cy="2400170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A19CD803-AB77-4C70-82F8-D89BB2BA810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5954" b="4197"/>
          <a:stretch/>
        </p:blipFill>
        <p:spPr>
          <a:xfrm>
            <a:off x="7718812" y="1472000"/>
            <a:ext cx="2892293" cy="290551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37878948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4322</TotalTime>
  <Words>698</Words>
  <Application>Microsoft Office PowerPoint</Application>
  <PresentationFormat>Широкоэкранный</PresentationFormat>
  <Paragraphs>100</Paragraphs>
  <Slides>15</Slides>
  <Notes>7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14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15</vt:i4>
      </vt:variant>
    </vt:vector>
  </HeadingPairs>
  <TitlesOfParts>
    <vt:vector size="30" baseType="lpstr">
      <vt:lpstr>Arial</vt:lpstr>
      <vt:lpstr>Calibri</vt:lpstr>
      <vt:lpstr>Calibri Light</vt:lpstr>
      <vt:lpstr>Courier New</vt:lpstr>
      <vt:lpstr>Fixel Display Bold</vt:lpstr>
      <vt:lpstr>Fixel Display Medium</vt:lpstr>
      <vt:lpstr>Fixel Display Regular</vt:lpstr>
      <vt:lpstr>Fixel Display Semi Bold</vt:lpstr>
      <vt:lpstr>Helvetica Neue</vt:lpstr>
      <vt:lpstr>Proba Pro Md</vt:lpstr>
      <vt:lpstr>Raleway</vt:lpstr>
      <vt:lpstr>Times New Roman</vt:lpstr>
      <vt:lpstr>Ultramono Wide Black</vt:lpstr>
      <vt:lpstr>Ultramono Wide Bold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1</dc:creator>
  <cp:lastModifiedBy>А 3</cp:lastModifiedBy>
  <cp:revision>26</cp:revision>
  <dcterms:modified xsi:type="dcterms:W3CDTF">2024-02-08T08:36:49Z</dcterms:modified>
</cp:coreProperties>
</file>