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63" r:id="rId5"/>
    <p:sldId id="259" r:id="rId6"/>
    <p:sldId id="264" r:id="rId7"/>
    <p:sldId id="262" r:id="rId8"/>
    <p:sldId id="265" r:id="rId9"/>
    <p:sldId id="266" r:id="rId10"/>
    <p:sldId id="268" r:id="rId11"/>
    <p:sldId id="270" r:id="rId12"/>
    <p:sldId id="271" r:id="rId13"/>
    <p:sldId id="272" r:id="rId14"/>
    <p:sldId id="274" r:id="rId15"/>
    <p:sldId id="275" r:id="rId16"/>
    <p:sldId id="277" r:id="rId17"/>
    <p:sldId id="278" r:id="rId18"/>
    <p:sldId id="279" r:id="rId19"/>
    <p:sldId id="282" r:id="rId20"/>
    <p:sldId id="283" r:id="rId21"/>
    <p:sldId id="284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7B0707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9AEF5-D830-45CC-A4BA-C50D319596CB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B42AF-B7A7-441F-AFEA-7D06D2575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629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B42AF-B7A7-441F-AFEA-7D06D257585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702" y="692696"/>
            <a:ext cx="7543800" cy="30254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spc="0" dirty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Шля</a:t>
            </a:r>
            <a:r>
              <a:rPr lang="uk-UA" sz="4400" b="1" spc="0" dirty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 до </a:t>
            </a:r>
            <a:r>
              <a:rPr lang="en-US" sz="4400" b="1" spc="0" dirty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uk-UA" sz="4400" b="1" spc="0" dirty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або екологізація </a:t>
            </a:r>
            <a:r>
              <a:rPr lang="en-US" sz="4400" b="1" spc="0" dirty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fashion </a:t>
            </a:r>
            <a:r>
              <a:rPr lang="uk-UA" sz="4400" b="1" spc="0" dirty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індустрії</a:t>
            </a:r>
            <a:r>
              <a:rPr lang="en-US" sz="4400" b="1" spc="0" dirty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spc="0" dirty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spc="0" dirty="0">
              <a:ln w="9000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2202" y="3429000"/>
            <a:ext cx="6400800" cy="1357322"/>
          </a:xfrm>
        </p:spPr>
        <p:txBody>
          <a:bodyPr>
            <a:normAutofit/>
          </a:bodyPr>
          <a:lstStyle/>
          <a:p>
            <a:pPr algn="ctr" eaLnBrk="0" hangingPunct="0"/>
            <a:r>
              <a:rPr lang="uk-UA" sz="1800" b="1" cap="all" dirty="0">
                <a:ln w="0">
                  <a:solidFill>
                    <a:srgbClr val="04374A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вищій навчальний заклад </a:t>
            </a:r>
          </a:p>
          <a:p>
            <a:pPr algn="ctr" eaLnBrk="0" hangingPunct="0"/>
            <a:r>
              <a:rPr lang="uk-UA" sz="1800" b="1" cap="all" dirty="0">
                <a:ln w="0">
                  <a:solidFill>
                    <a:srgbClr val="04374A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«Харківський коледж текстилю та дизайну»</a:t>
            </a:r>
            <a:endParaRPr lang="en-US" sz="1800" b="1" cap="all" dirty="0">
              <a:ln w="0">
                <a:solidFill>
                  <a:srgbClr val="04374A"/>
                </a:solidFill>
              </a:ln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37112"/>
            <a:ext cx="2073412" cy="2060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025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400" b="1" cap="all" spc="0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Індустрія моди та оточуюче природне середовище</a:t>
            </a:r>
            <a:endParaRPr lang="ru-RU" sz="3400" b="1" cap="all" spc="0" dirty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2708920"/>
            <a:ext cx="475024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3200" b="1" cap="all" dirty="0" err="1" smtClean="0">
                <a:ln w="9000" cmpd="sng">
                  <a:solidFill>
                    <a:schemeClr val="accent6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Індустрія</a:t>
            </a:r>
            <a:r>
              <a:rPr lang="ru-RU" sz="3200" b="1" cap="all" dirty="0" smtClean="0">
                <a:ln w="9000" cmpd="sng">
                  <a:solidFill>
                    <a:schemeClr val="accent6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all" dirty="0" err="1" smtClean="0">
                <a:ln w="9000" cmpd="sng">
                  <a:solidFill>
                    <a:schemeClr val="accent6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моди</a:t>
            </a:r>
            <a:r>
              <a:rPr lang="ru-RU" sz="3200" b="1" cap="all" dirty="0" smtClean="0">
                <a:ln w="9000" cmpd="sng">
                  <a:solidFill>
                    <a:schemeClr val="accent6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ctr"/>
            <a:r>
              <a:rPr lang="ru-RU" sz="3200" b="1" cap="all" dirty="0" smtClean="0">
                <a:ln w="9000" cmpd="sng">
                  <a:solidFill>
                    <a:schemeClr val="accent6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ctr"/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забруднювач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нафтової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29" y="1772816"/>
            <a:ext cx="3914831" cy="48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47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856984" cy="990600"/>
          </a:xfrm>
        </p:spPr>
        <p:txBody>
          <a:bodyPr>
            <a:noAutofit/>
          </a:bodyPr>
          <a:lstStyle/>
          <a:p>
            <a:pPr algn="ctr"/>
            <a:r>
              <a:rPr lang="uk-UA" sz="3400" b="1" cap="all" spc="0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Вплив текстильних підприємств </a:t>
            </a:r>
            <a:r>
              <a:rPr lang="uk-UA" sz="3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повітряний басейн </a:t>
            </a:r>
            <a:endParaRPr lang="ru-RU" sz="3400" b="1" cap="all" spc="0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875" y="1916832"/>
            <a:ext cx="4365104" cy="4365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905" y="2328424"/>
            <a:ext cx="5328591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переробці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волокнистих матеріалів, фарбуванні волокон і тканин та особливо у  приготуванні фарбувальних розчинів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 пил і виділяються шкідливі речовини, які негативно впливають на людину і можуть викликати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отруєння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8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ln w="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Стічні води текстильних підприємств</a:t>
            </a:r>
            <a:endParaRPr lang="ru-RU" sz="4400" dirty="0">
              <a:ln w="0">
                <a:solidFill>
                  <a:srgbClr val="00206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40" y="1916832"/>
            <a:ext cx="89104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вітова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текстильна промисловість використовує 378 мільярдів літрів води на рік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03" y="2979624"/>
            <a:ext cx="3878025" cy="38780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42332" y="3025725"/>
            <a:ext cx="51900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оцінками Світового банку, фарбування і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 текстилю становить до 17-20 % від загального забруднення промислових вод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(2019 р.)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1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cap="all" spc="0" dirty="0" smtClean="0">
                <a:ln w="9000" cmpd="sng">
                  <a:solidFill>
                    <a:schemeClr val="accent6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енергетичних ресурсів</a:t>
            </a:r>
            <a:endParaRPr lang="ru-RU" b="1" cap="all" spc="0" dirty="0">
              <a:ln w="9000" cmpd="sng">
                <a:solidFill>
                  <a:schemeClr val="accent6">
                    <a:lumMod val="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193011"/>
            <a:ext cx="53904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поживання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палива на текстильних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фабриках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пропорційно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кількості, використовуваної води.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320" y="3573016"/>
            <a:ext cx="54726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Паливні ресурси, які щорічно використовуються для виробництва волокна складають приблизно 132 мільйон тон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вугілля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426" y="1679058"/>
            <a:ext cx="3106528" cy="45788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8835" y="6308927"/>
            <a:ext cx="8528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(Індійський журнал Досліджень тканини і волокна, тому 37, червень 2018 року)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0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85698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Відходи текстильної промисловості</a:t>
            </a:r>
            <a:endParaRPr lang="ru-RU" b="1" cap="all" spc="0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268" y="2852936"/>
            <a:ext cx="41044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захоронення відходів досить обмежено через свою територію, в зв'язку з чим зростає потреба в переробці, а також в передових системах управління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відходами.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4596" y="1880039"/>
            <a:ext cx="4512221" cy="4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59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Шля</a:t>
            </a:r>
            <a:r>
              <a:rPr lang="uk-UA" sz="3600" b="1" cap="all" spc="0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</a:t>
            </a:r>
            <a:r>
              <a:rPr lang="uk-UA" sz="36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екологізації </a:t>
            </a:r>
            <a:r>
              <a:rPr lang="uk-UA" sz="3600" b="1" cap="all" spc="0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індустрії моди</a:t>
            </a:r>
            <a:endParaRPr lang="ru-RU" sz="3600" b="1" cap="all" spc="0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671" y="1502201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захисту навколишнього середовища стала однією з головних тем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тижнів моди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452" y="2420888"/>
            <a:ext cx="6711930" cy="429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31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7" y="2311972"/>
            <a:ext cx="5832648" cy="451121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cap="all" spc="0" dirty="0">
                <a:ln w="9000" cmpd="sng">
                  <a:solidFill>
                    <a:schemeClr val="accent6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краще менше, та краще</a:t>
            </a:r>
            <a:endParaRPr lang="ru-RU" b="1" cap="all" spc="0" dirty="0">
              <a:ln w="9000" cmpd="sng">
                <a:solidFill>
                  <a:schemeClr val="accent6">
                    <a:lumMod val="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885" y="1628800"/>
            <a:ext cx="87849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 Z (люди у віці від 18 до 24 років) при покупці нових предметів одягу керуються правилом "краще менше, та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uk-UA" dirty="0" smtClean="0"/>
              <a:t>"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Guardian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270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659" y="6175964"/>
            <a:ext cx="8767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(згідно з дослідженням, проведеним Британським королівським товариством заохочення мистецтв, мануфактур і торгівлі (RSA))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пандемії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коронавіруса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28% людей стали переробляти і повторно використовувати одяг, в той час як до карантину третину виробів купували в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магазинах, 35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жінок повідомили, що мають намір купувати менше речей в майбутньому</a:t>
            </a:r>
            <a:r>
              <a:rPr lang="uk-UA" sz="2000" dirty="0"/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181" y="2060848"/>
            <a:ext cx="7323638" cy="374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38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5" y="1256442"/>
            <a:ext cx="6048672" cy="33499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400" b="1" cap="all" spc="0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</a:t>
            </a:r>
            <a:r>
              <a:rPr lang="ru-RU" sz="3400" b="1" cap="all" spc="0" dirty="0" err="1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екологізац</a:t>
            </a:r>
            <a:r>
              <a:rPr lang="uk-UA" sz="3400" b="1" cap="all" spc="0" dirty="0" err="1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ії</a:t>
            </a:r>
            <a:r>
              <a:rPr lang="uk-UA" sz="3400" b="1" cap="all" spc="0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виробництва </a:t>
            </a:r>
            <a:endParaRPr lang="ru-RU" sz="3400" b="1" cap="all" spc="0" dirty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44824"/>
            <a:ext cx="8640960" cy="4493538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Енергозбереження та використання альтернативних джерел енергії</a:t>
            </a:r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Скорочення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викидів вуглекислого газу в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атмосферу</a:t>
            </a:r>
          </a:p>
          <a:p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Економію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 та її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фільтрацію</a:t>
            </a:r>
          </a:p>
          <a:p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Скорочення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виключення застосування шкідливих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хімікатів</a:t>
            </a:r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Скорочення відходів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їх переробку і правильну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утилізацію</a:t>
            </a:r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Переробка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речей із залишків старих колекцій і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тканин, а також речей старих споживачів </a:t>
            </a:r>
            <a:endParaRPr lang="ru-RU" sz="2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 flipH="1" flipV="1">
            <a:off x="218572" y="1950862"/>
            <a:ext cx="216024" cy="195239"/>
          </a:xfrm>
          <a:prstGeom prst="flowChartConnector">
            <a:avLst/>
          </a:prstGeom>
          <a:solidFill>
            <a:srgbClr val="008000"/>
          </a:solidFill>
          <a:ln>
            <a:solidFill>
              <a:schemeClr val="accent6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 flipH="1" flipV="1">
            <a:off x="219908" y="2931409"/>
            <a:ext cx="216024" cy="195239"/>
          </a:xfrm>
          <a:prstGeom prst="flowChartConnector">
            <a:avLst/>
          </a:prstGeom>
          <a:solidFill>
            <a:srgbClr val="008000"/>
          </a:solidFill>
          <a:ln>
            <a:solidFill>
              <a:schemeClr val="accent6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 flipH="1" flipV="1">
            <a:off x="218572" y="3645024"/>
            <a:ext cx="216024" cy="195239"/>
          </a:xfrm>
          <a:prstGeom prst="flowChartConnector">
            <a:avLst/>
          </a:prstGeom>
          <a:solidFill>
            <a:srgbClr val="008000"/>
          </a:solidFill>
          <a:ln>
            <a:solidFill>
              <a:schemeClr val="accent6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 flipH="1" flipV="1">
            <a:off x="218572" y="4293096"/>
            <a:ext cx="216024" cy="195239"/>
          </a:xfrm>
          <a:prstGeom prst="flowChartConnector">
            <a:avLst/>
          </a:prstGeom>
          <a:solidFill>
            <a:srgbClr val="008000"/>
          </a:solidFill>
          <a:ln>
            <a:solidFill>
              <a:schemeClr val="accent6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 flipH="1" flipV="1">
            <a:off x="219908" y="5013176"/>
            <a:ext cx="216024" cy="195239"/>
          </a:xfrm>
          <a:prstGeom prst="flowChartConnector">
            <a:avLst/>
          </a:prstGeom>
          <a:solidFill>
            <a:srgbClr val="008000"/>
          </a:solidFill>
          <a:ln>
            <a:solidFill>
              <a:schemeClr val="accent6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 flipH="1" flipV="1">
            <a:off x="218572" y="5661248"/>
            <a:ext cx="216024" cy="195239"/>
          </a:xfrm>
          <a:prstGeom prst="flowChartConnector">
            <a:avLst/>
          </a:prstGeom>
          <a:solidFill>
            <a:srgbClr val="008000"/>
          </a:solidFill>
          <a:ln>
            <a:solidFill>
              <a:schemeClr val="accent6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13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336" y="319899"/>
            <a:ext cx="8805664" cy="990600"/>
          </a:xfrm>
        </p:spPr>
        <p:txBody>
          <a:bodyPr>
            <a:noAutofit/>
          </a:bodyPr>
          <a:lstStyle/>
          <a:p>
            <a:pPr algn="just"/>
            <a:r>
              <a:rPr lang="uk-UA" sz="3400" b="1" cap="all" spc="0" dirty="0" err="1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Екомода</a:t>
            </a:r>
            <a:r>
              <a:rPr lang="uk-UA" sz="3400" b="1" cap="all" spc="0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колекціях студентів</a:t>
            </a:r>
            <a:endParaRPr lang="ru-RU" sz="3400" b="1" cap="all" spc="0" dirty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Windows\Рабочий стол\Osvita v ukraini\094af800-e7a8-471f-bd55-d092401ebc37.jpg"/>
          <p:cNvPicPr>
            <a:picLocks noChangeAspect="1" noChangeArrowheads="1"/>
          </p:cNvPicPr>
          <p:nvPr/>
        </p:nvPicPr>
        <p:blipFill>
          <a:blip r:embed="rId3"/>
          <a:srcRect r="20189"/>
          <a:stretch>
            <a:fillRect/>
          </a:stretch>
        </p:blipFill>
        <p:spPr bwMode="auto">
          <a:xfrm>
            <a:off x="427407" y="3910100"/>
            <a:ext cx="1833138" cy="2908481"/>
          </a:xfrm>
          <a:prstGeom prst="rect">
            <a:avLst/>
          </a:prstGeom>
          <a:noFill/>
        </p:spPr>
      </p:pic>
      <p:pic>
        <p:nvPicPr>
          <p:cNvPr id="1027" name="Picture 3" descr="C:\Documents and Settings\Windows\Рабочий стол\Osvita v ukraini\22e3c49b-1b3c-48bc-9907-fecd9a33a394.jpg"/>
          <p:cNvPicPr>
            <a:picLocks noChangeAspect="1" noChangeArrowheads="1"/>
          </p:cNvPicPr>
          <p:nvPr/>
        </p:nvPicPr>
        <p:blipFill>
          <a:blip r:embed="rId4"/>
          <a:srcRect l="23474"/>
          <a:stretch>
            <a:fillRect/>
          </a:stretch>
        </p:blipFill>
        <p:spPr bwMode="auto">
          <a:xfrm>
            <a:off x="2454422" y="3921549"/>
            <a:ext cx="1656184" cy="2919502"/>
          </a:xfrm>
          <a:prstGeom prst="rect">
            <a:avLst/>
          </a:prstGeom>
          <a:noFill/>
        </p:spPr>
      </p:pic>
      <p:pic>
        <p:nvPicPr>
          <p:cNvPr id="1028" name="Picture 4" descr="C:\Documents and Settings\Windows\Рабочий стол\Osvita v ukraini\bfcd44c3-948a-403e-85a9-ad62d065fa7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224" y="1315273"/>
            <a:ext cx="2029591" cy="3248848"/>
          </a:xfrm>
          <a:prstGeom prst="rect">
            <a:avLst/>
          </a:prstGeom>
          <a:noFill/>
        </p:spPr>
      </p:pic>
      <p:pic>
        <p:nvPicPr>
          <p:cNvPr id="1029" name="Picture 5" descr="C:\Documents and Settings\Windows\Рабочий стол\Osvita v ukraini\96c4b170-db0d-4352-b36c-a573390d8cd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9480" y="1297721"/>
            <a:ext cx="2115280" cy="3266400"/>
          </a:xfrm>
          <a:prstGeom prst="rect">
            <a:avLst/>
          </a:prstGeom>
          <a:noFill/>
        </p:spPr>
      </p:pic>
      <p:pic>
        <p:nvPicPr>
          <p:cNvPr id="1030" name="Picture 6" descr="C:\Documents and Settings\Windows\Рабочий стол\Osvita v ukraini\IMG_20211026_110713_246.JPG"/>
          <p:cNvPicPr>
            <a:picLocks noChangeAspect="1" noChangeArrowheads="1"/>
          </p:cNvPicPr>
          <p:nvPr/>
        </p:nvPicPr>
        <p:blipFill>
          <a:blip r:embed="rId7" cstate="print"/>
          <a:srcRect l="-10000" t="25743" r="-15001" b="14258"/>
          <a:stretch>
            <a:fillRect/>
          </a:stretch>
        </p:blipFill>
        <p:spPr bwMode="auto">
          <a:xfrm>
            <a:off x="-305876" y="1315273"/>
            <a:ext cx="5132841" cy="28678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09944" y="4797152"/>
            <a:ext cx="4934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олекція </a:t>
            </a: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Modification</a:t>
            </a:r>
            <a:endParaRPr lang="uk-UA" sz="3200" b="1" cap="all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створена у технології </a:t>
            </a:r>
            <a:r>
              <a:rPr lang="en-US" sz="2200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upcycling</a:t>
            </a:r>
            <a:endParaRPr lang="uk-UA" sz="2200" b="1" cap="all" dirty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студентами ДВНЗ «ХКТД»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cap="all" spc="0" dirty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питання </a:t>
            </a:r>
            <a:endParaRPr lang="ru-RU" b="1" cap="all" spc="0" dirty="0">
              <a:ln w="9000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Line 253"/>
          <p:cNvSpPr>
            <a:spLocks noChangeShapeType="1"/>
          </p:cNvSpPr>
          <p:nvPr/>
        </p:nvSpPr>
        <p:spPr bwMode="gray">
          <a:xfrm>
            <a:off x="1231191" y="5277937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sz="24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54"/>
          <p:cNvSpPr>
            <a:spLocks noChangeArrowheads="1"/>
          </p:cNvSpPr>
          <p:nvPr/>
        </p:nvSpPr>
        <p:spPr bwMode="gray">
          <a:xfrm rot="3419336">
            <a:off x="947028" y="4701675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55"/>
          <p:cNvSpPr txBox="1">
            <a:spLocks noChangeArrowheads="1"/>
          </p:cNvSpPr>
          <p:nvPr/>
        </p:nvSpPr>
        <p:spPr bwMode="gray">
          <a:xfrm>
            <a:off x="1010320" y="4744537"/>
            <a:ext cx="3385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Line 256"/>
          <p:cNvSpPr>
            <a:spLocks noChangeShapeType="1"/>
          </p:cNvSpPr>
          <p:nvPr/>
        </p:nvSpPr>
        <p:spPr bwMode="gray">
          <a:xfrm>
            <a:off x="1231191" y="2763337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sz="24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57"/>
          <p:cNvSpPr>
            <a:spLocks noChangeArrowheads="1"/>
          </p:cNvSpPr>
          <p:nvPr/>
        </p:nvSpPr>
        <p:spPr bwMode="gray">
          <a:xfrm rot="3419336">
            <a:off x="875020" y="21870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58"/>
          <p:cNvSpPr txBox="1">
            <a:spLocks noChangeArrowheads="1"/>
          </p:cNvSpPr>
          <p:nvPr/>
        </p:nvSpPr>
        <p:spPr bwMode="gray">
          <a:xfrm>
            <a:off x="1691680" y="2219594"/>
            <a:ext cx="575959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0" hangingPunct="0"/>
            <a:r>
              <a:rPr lang="uk-UA" sz="2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Сталий розвиток </a:t>
            </a:r>
            <a:r>
              <a:rPr lang="uk-UA" sz="2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2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uk-UA" sz="2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sz="22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1010320" y="2229937"/>
            <a:ext cx="3385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Line 260"/>
          <p:cNvSpPr>
            <a:spLocks noChangeShapeType="1"/>
          </p:cNvSpPr>
          <p:nvPr/>
        </p:nvSpPr>
        <p:spPr bwMode="gray">
          <a:xfrm>
            <a:off x="1231191" y="3601537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sz="240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61"/>
          <p:cNvSpPr>
            <a:spLocks noChangeArrowheads="1"/>
          </p:cNvSpPr>
          <p:nvPr/>
        </p:nvSpPr>
        <p:spPr bwMode="gray">
          <a:xfrm rot="3419336">
            <a:off x="947028" y="30252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62"/>
          <p:cNvSpPr txBox="1">
            <a:spLocks noChangeArrowheads="1"/>
          </p:cNvSpPr>
          <p:nvPr/>
        </p:nvSpPr>
        <p:spPr bwMode="gray">
          <a:xfrm>
            <a:off x="1010320" y="3068137"/>
            <a:ext cx="3385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Line 263"/>
          <p:cNvSpPr>
            <a:spLocks noChangeShapeType="1"/>
          </p:cNvSpPr>
          <p:nvPr/>
        </p:nvSpPr>
        <p:spPr bwMode="gray">
          <a:xfrm>
            <a:off x="1232779" y="4438150"/>
            <a:ext cx="4799012" cy="1587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sz="240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64"/>
          <p:cNvSpPr>
            <a:spLocks noChangeArrowheads="1"/>
          </p:cNvSpPr>
          <p:nvPr/>
        </p:nvSpPr>
        <p:spPr bwMode="gray">
          <a:xfrm rot="3419336">
            <a:off x="947028" y="386347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5"/>
          <p:cNvSpPr txBox="1">
            <a:spLocks noChangeArrowheads="1"/>
          </p:cNvSpPr>
          <p:nvPr/>
        </p:nvSpPr>
        <p:spPr bwMode="gray">
          <a:xfrm>
            <a:off x="1010320" y="3906337"/>
            <a:ext cx="3385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 Box 269"/>
          <p:cNvSpPr txBox="1">
            <a:spLocks noChangeArrowheads="1"/>
          </p:cNvSpPr>
          <p:nvPr/>
        </p:nvSpPr>
        <p:spPr bwMode="gray">
          <a:xfrm>
            <a:off x="1754301" y="3078031"/>
            <a:ext cx="2514214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2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Швидка мода </a:t>
            </a:r>
            <a:endParaRPr lang="en-US" sz="22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70"/>
          <p:cNvSpPr txBox="1">
            <a:spLocks noChangeArrowheads="1"/>
          </p:cNvSpPr>
          <p:nvPr/>
        </p:nvSpPr>
        <p:spPr bwMode="gray">
          <a:xfrm>
            <a:off x="1660844" y="3637863"/>
            <a:ext cx="5069336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2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Індустрія моди та оточуюче </a:t>
            </a:r>
            <a:endParaRPr lang="uk-UA" sz="2200" b="1" cap="all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uk-UA" sz="2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природне </a:t>
            </a:r>
            <a:r>
              <a:rPr lang="uk-UA" sz="2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endParaRPr lang="en-US" sz="22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71"/>
          <p:cNvSpPr txBox="1">
            <a:spLocks noChangeArrowheads="1"/>
          </p:cNvSpPr>
          <p:nvPr/>
        </p:nvSpPr>
        <p:spPr bwMode="gray">
          <a:xfrm>
            <a:off x="1725652" y="4744537"/>
            <a:ext cx="611295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2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Шляхи екологізації  </a:t>
            </a:r>
            <a:r>
              <a:rPr lang="uk-UA" sz="2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індустрії моди</a:t>
            </a:r>
            <a:endParaRPr lang="en-US" sz="22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0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Windows\Рабочий стол\Osvita v ukraini\IMG_20211026_112408_5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16522"/>
            <a:ext cx="4071934" cy="2857496"/>
          </a:xfrm>
          <a:prstGeom prst="rect">
            <a:avLst/>
          </a:prstGeom>
          <a:noFill/>
        </p:spPr>
      </p:pic>
      <p:pic>
        <p:nvPicPr>
          <p:cNvPr id="2051" name="Picture 3" descr="C:\Documents and Settings\Windows\Рабочий стол\Osvita v ukraini\IMG_20211026_112400_5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6607"/>
            <a:ext cx="2895481" cy="3500438"/>
          </a:xfrm>
          <a:prstGeom prst="rect">
            <a:avLst/>
          </a:prstGeom>
          <a:noFill/>
        </p:spPr>
      </p:pic>
      <p:pic>
        <p:nvPicPr>
          <p:cNvPr id="2052" name="Picture 4" descr="C:\Documents and Settings\Windows\Рабочий стол\Osvita v ukraini\IMG_20211026_112420_6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0232" y="3208885"/>
            <a:ext cx="2405058" cy="3607587"/>
          </a:xfrm>
          <a:prstGeom prst="rect">
            <a:avLst/>
          </a:prstGeom>
          <a:noFill/>
        </p:spPr>
      </p:pic>
      <p:pic>
        <p:nvPicPr>
          <p:cNvPr id="2053" name="Picture 5" descr="C:\Documents and Settings\Windows\Рабочий стол\Osvita v ukraini\IMG_20211026_112418_5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71926" y="3208885"/>
            <a:ext cx="2376264" cy="35920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4058" y="476672"/>
            <a:ext cx="574641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Колекція </a:t>
            </a:r>
            <a:endParaRPr lang="uk-UA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Міфічний </a:t>
            </a:r>
            <a:r>
              <a:rPr lang="uk-UA" sz="3200" b="1" cap="all" dirty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 </a:t>
            </a:r>
            <a:r>
              <a:rPr lang="uk-UA" sz="3200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 </a:t>
            </a:r>
            <a:r>
              <a:rPr lang="en-US" sz="2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recycling</a:t>
            </a:r>
            <a:endParaRPr lang="uk-UA" sz="2200" b="1" cap="all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678" y="1763660"/>
            <a:ext cx="59936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екскурс в історію, легкий дотик до слов'янської культури та філософії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2286016"/>
          </a:xfrm>
        </p:spPr>
        <p:txBody>
          <a:bodyPr>
            <a:normAutofit/>
          </a:bodyPr>
          <a:lstStyle/>
          <a:p>
            <a:r>
              <a:rPr lang="uk-UA" dirty="0" smtClean="0"/>
              <a:t>	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AutoShape 2" descr="Ion Fiz: эко-диз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Ion Fiz: эко-диз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Ion Fiz: эко-диз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6" name="AutoShape 8" descr="Ion Fiz: эко-диз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8" name="AutoShape 10" descr="Ion Fiz: эко-диз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20" name="AutoShape 12" descr="Мне бы в fashion: как устроена профессия дизайнера одежды — Учёба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22" name="AutoShape 14" descr="Мне бы в fashion: как устроена профессия дизайнера одежды — Учёба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24" name="AutoShape 16" descr="Мне бы в fashion: как устроена профессия дизайнера одежды — Учёба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26" name="AutoShape 18" descr="Вакансия Дизайнер одежды в Омске | Работа | Ави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28" name="AutoShape 20" descr="Вакансия Дизайнер одежды в Омске | Работа | Ави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30" name="AutoShape 22" descr="Вакансия Дизайнер одежды в Омске | Работа | Ави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32" name="AutoShape 24" descr="Вакансия Дизайнер одежды в Омске | Работа | Ави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34" name="AutoShape 26" descr="Вакансия Дизайнер одежды в Омске | Работа | Ави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38" name="AutoShape 30" descr="Что такое эко-мода, и почему она стала трендом? - обзор - М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40" name="AutoShape 32" descr="Что такое эко-мода, и почему она стала трендом? - обзор - М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42" name="AutoShape 34" descr="Ion Fiz: эко-диз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 descr="Безымянный-2_Монтажная область 1.JPG"/>
          <p:cNvPicPr>
            <a:picLocks noChangeAspect="1"/>
          </p:cNvPicPr>
          <p:nvPr/>
        </p:nvPicPr>
        <p:blipFill>
          <a:blip r:embed="rId2" cstate="print"/>
          <a:srcRect l="8380" t="9253" r="9453" b="7467"/>
          <a:stretch>
            <a:fillRect/>
          </a:stretch>
        </p:blipFill>
        <p:spPr>
          <a:xfrm>
            <a:off x="155575" y="620688"/>
            <a:ext cx="8893644" cy="585384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751931"/>
            <a:ext cx="4018433" cy="40184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cap="all" spc="0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</a:t>
            </a:r>
            <a:endParaRPr lang="ru-RU" sz="4800" b="1" cap="all" spc="0" dirty="0">
              <a:ln w="90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9975" y="1628800"/>
            <a:ext cx="81369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Трансформація технологій виробництва</a:t>
            </a:r>
          </a:p>
          <a:p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Модернізація природоохоронного обладнання </a:t>
            </a:r>
          </a:p>
          <a:p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Економія природних ресурсів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Рециклінг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та юридична відповідальність </a:t>
            </a:r>
          </a:p>
          <a:p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Просвітницька діяльність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 flipH="1" flipV="1">
            <a:off x="428671" y="1754269"/>
            <a:ext cx="216024" cy="195239"/>
          </a:xfrm>
          <a:prstGeom prst="flowChartConnector">
            <a:avLst/>
          </a:prstGeom>
          <a:solidFill>
            <a:srgbClr val="008000"/>
          </a:solidFill>
          <a:ln>
            <a:solidFill>
              <a:schemeClr val="accent6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 flipH="1" flipV="1">
            <a:off x="423628" y="2420888"/>
            <a:ext cx="216024" cy="195239"/>
          </a:xfrm>
          <a:prstGeom prst="flowChartConnector">
            <a:avLst/>
          </a:prstGeom>
          <a:solidFill>
            <a:srgbClr val="008000"/>
          </a:solidFill>
          <a:ln>
            <a:solidFill>
              <a:schemeClr val="accent6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 flipH="1" flipV="1">
            <a:off x="428671" y="3068960"/>
            <a:ext cx="216024" cy="195239"/>
          </a:xfrm>
          <a:prstGeom prst="flowChartConnector">
            <a:avLst/>
          </a:prstGeom>
          <a:solidFill>
            <a:srgbClr val="008000"/>
          </a:solidFill>
          <a:ln>
            <a:solidFill>
              <a:schemeClr val="accent6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 flipH="1" flipV="1">
            <a:off x="428671" y="3789040"/>
            <a:ext cx="216024" cy="195239"/>
          </a:xfrm>
          <a:prstGeom prst="flowChartConnector">
            <a:avLst/>
          </a:prstGeom>
          <a:solidFill>
            <a:srgbClr val="008000"/>
          </a:solidFill>
          <a:ln>
            <a:solidFill>
              <a:schemeClr val="accent6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 flipH="1" flipV="1">
            <a:off x="418585" y="4437112"/>
            <a:ext cx="216024" cy="195239"/>
          </a:xfrm>
          <a:prstGeom prst="flowChartConnector">
            <a:avLst/>
          </a:prstGeom>
          <a:solidFill>
            <a:srgbClr val="008000"/>
          </a:solidFill>
          <a:ln>
            <a:solidFill>
              <a:schemeClr val="accent6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 flipH="1" flipV="1">
            <a:off x="401086" y="5085184"/>
            <a:ext cx="216024" cy="195239"/>
          </a:xfrm>
          <a:prstGeom prst="flowChartConnector">
            <a:avLst/>
          </a:prstGeom>
          <a:solidFill>
            <a:srgbClr val="008000"/>
          </a:solidFill>
          <a:ln>
            <a:solidFill>
              <a:schemeClr val="accent6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82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Windows\Рабочий стол\Osvita v ukraini\IMG_20211026_112420_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1482" y="0"/>
            <a:ext cx="4650076" cy="697511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Picture 5" descr="C:\Documents and Settings\Windows\Рабочий стол\Osvita v ukraini\IMG_20211026_112418_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751" y="116632"/>
            <a:ext cx="4438954" cy="671018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481" y="2871557"/>
            <a:ext cx="8947001" cy="1200329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72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B0707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7200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B0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6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33400"/>
            <a:ext cx="8928992" cy="990600"/>
          </a:xfrm>
        </p:spPr>
        <p:txBody>
          <a:bodyPr>
            <a:noAutofit/>
          </a:bodyPr>
          <a:lstStyle/>
          <a:p>
            <a:pPr lvl="0" algn="ctr"/>
            <a:r>
              <a:rPr lang="uk-UA" sz="3400" b="1" cap="all" spc="0" dirty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Сталий розвиток  (</a:t>
            </a:r>
            <a:r>
              <a:rPr lang="uk-UA" sz="3400" b="1" cap="all" spc="0" dirty="0" err="1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uk-UA" sz="3400" b="1" cap="all" spc="0" dirty="0" smtClean="0">
                <a:ln w="900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400" b="1" cap="all" spc="0" dirty="0">
              <a:ln w="9000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615994"/>
            <a:ext cx="7620000" cy="4029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708053"/>
            <a:ext cx="864096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2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Сталий розвиток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задоволення потреб нинішнього часу, при цьому, не піддаючи загрозі можливість подальших поколінь задовольняти свої потреби.</a:t>
            </a:r>
          </a:p>
          <a:p>
            <a:pPr indent="457200" algn="just"/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(Згідно  документації Всесвітньої комісії з навколишнього середовища і розвитку  1987 р.)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3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uk-UA" sz="3400" b="1" cap="all" spc="0" dirty="0" smtClean="0">
                <a:ln w="9000" cmpd="sng">
                  <a:solidFill>
                    <a:schemeClr val="accent6">
                      <a:lumMod val="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сталого </a:t>
            </a:r>
            <a:r>
              <a:rPr lang="uk-UA" sz="3400" b="1" cap="all" spc="0" dirty="0">
                <a:ln w="9000" cmpd="sng">
                  <a:solidFill>
                    <a:schemeClr val="accent6">
                      <a:lumMod val="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3400" b="1" cap="all" spc="0" dirty="0" smtClean="0">
                <a:ln w="9000" cmpd="sng">
                  <a:solidFill>
                    <a:schemeClr val="accent6">
                      <a:lumMod val="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озвитку  </a:t>
            </a:r>
            <a:endParaRPr lang="ru-RU" sz="3400" b="1" cap="all" spc="0" dirty="0">
              <a:ln w="9000" cmpd="sng">
                <a:solidFill>
                  <a:schemeClr val="accent6">
                    <a:lumMod val="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96752"/>
            <a:ext cx="7704856" cy="51879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520" y="6384688"/>
            <a:ext cx="8902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«Всесвітня модель </a:t>
            </a:r>
            <a:r>
              <a:rPr lang="uk-UA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 цивілізації»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9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uk-UA" sz="3400" b="1" cap="all" spc="0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uk-UA" sz="3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цілей сталого розвитку ООН </a:t>
            </a:r>
            <a:r>
              <a:rPr lang="uk-UA" sz="3400" b="1" cap="all" spc="0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2030 року</a:t>
            </a:r>
            <a:endParaRPr lang="ru-RU" sz="3400" b="1" cap="all" spc="0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00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0808"/>
            <a:ext cx="9098440" cy="46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147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2656"/>
            <a:ext cx="3986940" cy="65253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32192" y="5661248"/>
            <a:ext cx="5049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cap="all" dirty="0" smtClean="0">
                <a:ln w="9000" cmpd="sng">
                  <a:solidFill>
                    <a:schemeClr val="accent6">
                      <a:lumMod val="10000"/>
                    </a:schemeClr>
                  </a:solidFill>
                  <a:prstDash val="solid"/>
                </a:ln>
                <a:solidFill>
                  <a:srgbClr val="7B0707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2020 рік 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«рік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38197" y="2818656"/>
            <a:ext cx="504355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Ідея «стійкої моди» протистоїть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надмірному споживанню, вона пов'язана з принципом переробки відходів та ставить собі за мету стабільність в соціальній сфері та бачить своїм орієнтиром захист навколишнього середовища.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32904" y="548680"/>
            <a:ext cx="4800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cap="all" dirty="0" smtClean="0">
                <a:ln w="9000" cmpd="sng">
                  <a:solidFill>
                    <a:schemeClr val="accent6">
                      <a:lumMod val="10000"/>
                    </a:schemeClr>
                  </a:solidFill>
                  <a:prstDash val="solid"/>
                </a:ln>
                <a:solidFill>
                  <a:srgbClr val="7B0707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«стійка мода» </a:t>
            </a:r>
            <a:endParaRPr lang="uk-UA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48882" y="1412776"/>
            <a:ext cx="4984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000" b="1" cap="all" dirty="0">
                <a:ln w="9000" cmpd="sng">
                  <a:solidFill>
                    <a:schemeClr val="accent6">
                      <a:lumMod val="10000"/>
                    </a:schemeClr>
                  </a:solidFill>
                  <a:prstDash val="solid"/>
                </a:ln>
                <a:solidFill>
                  <a:srgbClr val="7B0707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1990-ті - 2000-ні </a:t>
            </a:r>
            <a:endParaRPr lang="uk-UA" sz="2000" b="1" cap="all" dirty="0" smtClean="0">
              <a:ln w="9000" cmpd="sng">
                <a:solidFill>
                  <a:schemeClr val="accent6">
                    <a:lumMod val="10000"/>
                  </a:schemeClr>
                </a:solidFill>
                <a:prstDash val="solid"/>
              </a:ln>
              <a:solidFill>
                <a:srgbClr val="7B0707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етика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«стійка мода»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3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>
            <a:normAutofit/>
          </a:bodyPr>
          <a:lstStyle/>
          <a:p>
            <a:pPr lvl="0" algn="ctr"/>
            <a:r>
              <a:rPr lang="uk-UA" sz="5400" b="1" cap="all" spc="0" dirty="0" err="1">
                <a:ln w="9000" cmpd="sng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uk-UA" sz="5400" b="1" cap="all" spc="0" dirty="0">
                <a:ln w="9000" cmpd="sng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400" b="1" cap="all" spc="0" dirty="0" err="1" smtClean="0">
                <a:ln w="9000" cmpd="sng">
                  <a:solidFill>
                    <a:schemeClr val="accent6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fashion</a:t>
            </a:r>
            <a:endParaRPr lang="ru-RU" sz="5400" b="1" cap="all" spc="0" dirty="0">
              <a:ln w="9000" cmpd="sng">
                <a:solidFill>
                  <a:schemeClr val="accent6">
                    <a:lumMod val="2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153" y="1340768"/>
            <a:ext cx="89289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Швидке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низькоякісного асортименту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 кілька разів на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сезон </a:t>
            </a:r>
          </a:p>
          <a:p>
            <a:pPr indent="457200" algn="ctr"/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239" y="2204864"/>
            <a:ext cx="9144000" cy="40050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96868" y="6309320"/>
            <a:ext cx="45057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Протистоїть ідеї стійкою моди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6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22" y="548680"/>
            <a:ext cx="438823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 фактор розвитку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 «швидкої моди»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синтетичні волокна, одержувані з нафтогазової сировини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(«Анонімна синтетика. Пристрасть модних брендів до викопному паливу», проведеного фондом </a:t>
            </a:r>
            <a:r>
              <a:rPr lang="uk-UA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ChangingMarkets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717032"/>
            <a:ext cx="423714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синтетичні волокна доводиться </a:t>
            </a:r>
            <a:r>
              <a:rPr lang="uk-UA" sz="3200" b="1" cap="all" dirty="0" smtClean="0">
                <a:ln w="9000" cmpd="sng">
                  <a:solidFill>
                    <a:schemeClr val="accent6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69%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матеріалів,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використовуваних в текстильних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виробах, а </a:t>
            </a:r>
            <a:r>
              <a:rPr lang="uk-UA" sz="3200" b="1" cap="all" dirty="0">
                <a:ln w="9000" cmpd="sng">
                  <a:solidFill>
                    <a:schemeClr val="accent6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3200" b="1" cap="all" dirty="0" smtClean="0">
                <a:ln w="9000" cmpd="sng">
                  <a:solidFill>
                    <a:schemeClr val="accent6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2030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ця частка, як очікується, досягне </a:t>
            </a:r>
            <a:r>
              <a:rPr lang="uk-UA" sz="3200" b="1" cap="all" dirty="0">
                <a:ln w="9000" cmpd="sng">
                  <a:solidFill>
                    <a:schemeClr val="accent6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75%.</a:t>
            </a:r>
            <a:endParaRPr lang="ru-RU" sz="3200" b="1" cap="all" dirty="0">
              <a:ln w="9000" cmpd="sng">
                <a:solidFill>
                  <a:schemeClr val="accent6">
                    <a:lumMod val="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9" y="-15311"/>
            <a:ext cx="4569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05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507" y="3356992"/>
            <a:ext cx="8856984" cy="1107996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середньому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вироби індустрії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fashion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надягають сім-вісім разів, а потім викидаються, потрапляючи на звалища, сміттєспалювальні заводи або просто в навколишнє середовище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0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Другая 8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548B1D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1011</TotalTime>
  <Words>640</Words>
  <Application>Microsoft Office PowerPoint</Application>
  <PresentationFormat>Экран (4:3)</PresentationFormat>
  <Paragraphs>87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Ясность</vt:lpstr>
      <vt:lpstr>Шлях до Sustainability або екологізація fashion індустрії </vt:lpstr>
      <vt:lpstr>Основні питання </vt:lpstr>
      <vt:lpstr>Сталий розвиток  (Sustainability)</vt:lpstr>
      <vt:lpstr>Концепція сталого розвитку  </vt:lpstr>
      <vt:lpstr>17 цілей сталого розвитку ООН до 2030 року</vt:lpstr>
      <vt:lpstr>Слайд 6</vt:lpstr>
      <vt:lpstr>Fast fashion</vt:lpstr>
      <vt:lpstr>Слайд 8</vt:lpstr>
      <vt:lpstr>Слайд 9</vt:lpstr>
      <vt:lpstr>Індустрія моди та оточуюче природне середовище</vt:lpstr>
      <vt:lpstr>Вплив текстильних підприємств на повітряний басейн </vt:lpstr>
      <vt:lpstr>Стічні води текстильних підприємств</vt:lpstr>
      <vt:lpstr>Використання енергетичних ресурсів</vt:lpstr>
      <vt:lpstr>Відходи текстильної промисловості</vt:lpstr>
      <vt:lpstr>Шляхи екологізації індустрії моди</vt:lpstr>
      <vt:lpstr>краще менше, та краще</vt:lpstr>
      <vt:lpstr>Слайд 17</vt:lpstr>
      <vt:lpstr>Напрямки екологізації виробництва </vt:lpstr>
      <vt:lpstr>Екомода в колекціях студентів</vt:lpstr>
      <vt:lpstr>Слайд 20</vt:lpstr>
      <vt:lpstr> </vt:lpstr>
      <vt:lpstr>Висновок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Шлях до Sustainability або екологізація fashion індустрії </dc:title>
  <dc:creator>user</dc:creator>
  <cp:lastModifiedBy>Windows</cp:lastModifiedBy>
  <cp:revision>69</cp:revision>
  <dcterms:created xsi:type="dcterms:W3CDTF">2021-10-22T15:22:32Z</dcterms:created>
  <dcterms:modified xsi:type="dcterms:W3CDTF">2021-11-03T07:32:30Z</dcterms:modified>
</cp:coreProperties>
</file>