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88" r:id="rId3"/>
    <p:sldId id="290" r:id="rId4"/>
    <p:sldId id="291" r:id="rId5"/>
    <p:sldId id="289" r:id="rId6"/>
    <p:sldId id="277" r:id="rId7"/>
    <p:sldId id="296" r:id="rId8"/>
    <p:sldId id="278" r:id="rId9"/>
    <p:sldId id="297" r:id="rId10"/>
    <p:sldId id="280" r:id="rId11"/>
    <p:sldId id="282" r:id="rId12"/>
    <p:sldId id="316" r:id="rId13"/>
    <p:sldId id="283" r:id="rId14"/>
    <p:sldId id="284" r:id="rId15"/>
    <p:sldId id="298" r:id="rId16"/>
    <p:sldId id="318" r:id="rId17"/>
    <p:sldId id="330" r:id="rId18"/>
    <p:sldId id="321" r:id="rId19"/>
    <p:sldId id="331" r:id="rId20"/>
    <p:sldId id="320" r:id="rId21"/>
    <p:sldId id="319" r:id="rId22"/>
    <p:sldId id="286" r:id="rId23"/>
    <p:sldId id="375" r:id="rId24"/>
    <p:sldId id="327" r:id="rId25"/>
    <p:sldId id="377" r:id="rId26"/>
    <p:sldId id="326" r:id="rId27"/>
    <p:sldId id="379" r:id="rId28"/>
    <p:sldId id="378" r:id="rId29"/>
    <p:sldId id="302" r:id="rId30"/>
    <p:sldId id="303" r:id="rId31"/>
    <p:sldId id="323" r:id="rId32"/>
    <p:sldId id="304" r:id="rId33"/>
    <p:sldId id="325" r:id="rId34"/>
    <p:sldId id="328" r:id="rId35"/>
    <p:sldId id="359" r:id="rId36"/>
    <p:sldId id="335" r:id="rId37"/>
    <p:sldId id="354" r:id="rId38"/>
    <p:sldId id="376" r:id="rId39"/>
    <p:sldId id="305" r:id="rId40"/>
    <p:sldId id="355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DE5086"/>
    <a:srgbClr val="3B1CF8"/>
    <a:srgbClr val="175917"/>
    <a:srgbClr val="2236F2"/>
    <a:srgbClr val="12927D"/>
    <a:srgbClr val="005800"/>
    <a:srgbClr val="421C5E"/>
    <a:srgbClr val="7F3D23"/>
    <a:srgbClr val="7A5128"/>
    <a:srgbClr val="17749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8603" autoAdjust="0"/>
    <p:restoredTop sz="69355" autoAdjust="0"/>
  </p:normalViewPr>
  <p:slideViewPr>
    <p:cSldViewPr>
      <p:cViewPr>
        <p:scale>
          <a:sx n="66" d="100"/>
          <a:sy n="66" d="100"/>
        </p:scale>
        <p:origin x="-1962" y="-6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 descr="C:\Users\Артём\Desktop\Львів До сайту\22279950_1938654829682406_776156854183617025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1"/>
            <a:ext cx="2376264" cy="4271934"/>
          </a:xfrm>
          <a:prstGeom prst="round2Diag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33086" y="86197"/>
            <a:ext cx="84653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Досягнення студентів та викладачів</a:t>
            </a:r>
          </a:p>
          <a:p>
            <a:pPr algn="ctr"/>
            <a:r>
              <a:rPr lang="uk-UA" sz="2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Державного вищого навчального закладу</a:t>
            </a:r>
          </a:p>
          <a:p>
            <a:pPr algn="ctr"/>
            <a:r>
              <a:rPr lang="uk-UA" sz="2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«Харківський коледж текстилю та дизайну»</a:t>
            </a:r>
            <a:endParaRPr lang="uk-UA" sz="29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103795" y="108744"/>
            <a:ext cx="1422687" cy="1391080"/>
            <a:chOff x="4966" y="3258"/>
            <a:chExt cx="2388" cy="2354"/>
          </a:xfrm>
        </p:grpSpPr>
        <p:grpSp>
          <p:nvGrpSpPr>
            <p:cNvPr id="7" name="Group 3"/>
            <p:cNvGrpSpPr>
              <a:grpSpLocks/>
            </p:cNvGrpSpPr>
            <p:nvPr/>
          </p:nvGrpSpPr>
          <p:grpSpPr bwMode="auto">
            <a:xfrm>
              <a:off x="4966" y="3258"/>
              <a:ext cx="2388" cy="2354"/>
              <a:chOff x="801" y="774"/>
              <a:chExt cx="1731" cy="1675"/>
            </a:xfrm>
          </p:grpSpPr>
          <p:grpSp>
            <p:nvGrpSpPr>
              <p:cNvPr id="9" name="Group 4"/>
              <p:cNvGrpSpPr>
                <a:grpSpLocks/>
              </p:cNvGrpSpPr>
              <p:nvPr/>
            </p:nvGrpSpPr>
            <p:grpSpPr bwMode="auto">
              <a:xfrm>
                <a:off x="801" y="774"/>
                <a:ext cx="1731" cy="1675"/>
                <a:chOff x="801" y="774"/>
                <a:chExt cx="1731" cy="1675"/>
              </a:xfrm>
            </p:grpSpPr>
            <p:sp>
              <p:nvSpPr>
                <p:cNvPr id="13" name="Oval 5"/>
                <p:cNvSpPr>
                  <a:spLocks noChangeArrowheads="1"/>
                </p:cNvSpPr>
                <p:nvPr/>
              </p:nvSpPr>
              <p:spPr bwMode="auto">
                <a:xfrm>
                  <a:off x="801" y="774"/>
                  <a:ext cx="1731" cy="16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CC"/>
                    </a:gs>
                    <a:gs pos="50000">
                      <a:srgbClr val="FFFFFF"/>
                    </a:gs>
                    <a:gs pos="100000">
                      <a:srgbClr val="66FFCC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uk-UA" dirty="0"/>
                </a:p>
              </p:txBody>
            </p:sp>
            <p:sp>
              <p:nvSpPr>
                <p:cNvPr id="14" name="Oval 6"/>
                <p:cNvSpPr>
                  <a:spLocks noChangeArrowheads="1"/>
                </p:cNvSpPr>
                <p:nvPr/>
              </p:nvSpPr>
              <p:spPr bwMode="auto">
                <a:xfrm>
                  <a:off x="1111" y="1155"/>
                  <a:ext cx="1069" cy="97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99CC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uk-UA" dirty="0"/>
                </a:p>
              </p:txBody>
            </p:sp>
            <p:grpSp>
              <p:nvGrpSpPr>
                <p:cNvPr id="15" name="Group 7"/>
                <p:cNvGrpSpPr>
                  <a:grpSpLocks/>
                </p:cNvGrpSpPr>
                <p:nvPr/>
              </p:nvGrpSpPr>
              <p:grpSpPr bwMode="auto">
                <a:xfrm>
                  <a:off x="1137" y="1249"/>
                  <a:ext cx="981" cy="692"/>
                  <a:chOff x="1875" y="2065"/>
                  <a:chExt cx="5043" cy="4057"/>
                </a:xfrm>
              </p:grpSpPr>
              <p:sp>
                <p:nvSpPr>
                  <p:cNvPr id="16" name="Freeform 8"/>
                  <p:cNvSpPr>
                    <a:spLocks/>
                  </p:cNvSpPr>
                  <p:nvPr/>
                </p:nvSpPr>
                <p:spPr bwMode="auto">
                  <a:xfrm>
                    <a:off x="1875" y="3642"/>
                    <a:ext cx="1653" cy="2155"/>
                  </a:xfrm>
                  <a:custGeom>
                    <a:avLst/>
                    <a:gdLst>
                      <a:gd name="T0" fmla="*/ 205 w 1653"/>
                      <a:gd name="T1" fmla="*/ 273 h 2155"/>
                      <a:gd name="T2" fmla="*/ 115 w 1653"/>
                      <a:gd name="T3" fmla="*/ 338 h 2155"/>
                      <a:gd name="T4" fmla="*/ 43 w 1653"/>
                      <a:gd name="T5" fmla="*/ 485 h 2155"/>
                      <a:gd name="T6" fmla="*/ 28 w 1653"/>
                      <a:gd name="T7" fmla="*/ 625 h 2155"/>
                      <a:gd name="T8" fmla="*/ 68 w 1653"/>
                      <a:gd name="T9" fmla="*/ 830 h 2155"/>
                      <a:gd name="T10" fmla="*/ 210 w 1653"/>
                      <a:gd name="T11" fmla="*/ 1018 h 2155"/>
                      <a:gd name="T12" fmla="*/ 353 w 1653"/>
                      <a:gd name="T13" fmla="*/ 968 h 2155"/>
                      <a:gd name="T14" fmla="*/ 633 w 1653"/>
                      <a:gd name="T15" fmla="*/ 1028 h 2155"/>
                      <a:gd name="T16" fmla="*/ 703 w 1653"/>
                      <a:gd name="T17" fmla="*/ 1355 h 2155"/>
                      <a:gd name="T18" fmla="*/ 705 w 1653"/>
                      <a:gd name="T19" fmla="*/ 1440 h 2155"/>
                      <a:gd name="T20" fmla="*/ 680 w 1653"/>
                      <a:gd name="T21" fmla="*/ 1628 h 2155"/>
                      <a:gd name="T22" fmla="*/ 760 w 1653"/>
                      <a:gd name="T23" fmla="*/ 1840 h 2155"/>
                      <a:gd name="T24" fmla="*/ 838 w 1653"/>
                      <a:gd name="T25" fmla="*/ 2063 h 2155"/>
                      <a:gd name="T26" fmla="*/ 960 w 1653"/>
                      <a:gd name="T27" fmla="*/ 2138 h 2155"/>
                      <a:gd name="T28" fmla="*/ 1175 w 1653"/>
                      <a:gd name="T29" fmla="*/ 1965 h 2155"/>
                      <a:gd name="T30" fmla="*/ 1225 w 1653"/>
                      <a:gd name="T31" fmla="*/ 1858 h 2155"/>
                      <a:gd name="T32" fmla="*/ 1253 w 1653"/>
                      <a:gd name="T33" fmla="*/ 1780 h 2155"/>
                      <a:gd name="T34" fmla="*/ 1365 w 1653"/>
                      <a:gd name="T35" fmla="*/ 1588 h 2155"/>
                      <a:gd name="T36" fmla="*/ 1365 w 1653"/>
                      <a:gd name="T37" fmla="*/ 1415 h 2155"/>
                      <a:gd name="T38" fmla="*/ 1348 w 1653"/>
                      <a:gd name="T39" fmla="*/ 1323 h 2155"/>
                      <a:gd name="T40" fmla="*/ 1430 w 1653"/>
                      <a:gd name="T41" fmla="*/ 1140 h 2155"/>
                      <a:gd name="T42" fmla="*/ 1653 w 1653"/>
                      <a:gd name="T43" fmla="*/ 765 h 2155"/>
                      <a:gd name="T44" fmla="*/ 1425 w 1653"/>
                      <a:gd name="T45" fmla="*/ 790 h 2155"/>
                      <a:gd name="T46" fmla="*/ 1328 w 1653"/>
                      <a:gd name="T47" fmla="*/ 653 h 2155"/>
                      <a:gd name="T48" fmla="*/ 1173 w 1653"/>
                      <a:gd name="T49" fmla="*/ 333 h 2155"/>
                      <a:gd name="T50" fmla="*/ 1178 w 1653"/>
                      <a:gd name="T51" fmla="*/ 233 h 2155"/>
                      <a:gd name="T52" fmla="*/ 1080 w 1653"/>
                      <a:gd name="T53" fmla="*/ 248 h 2155"/>
                      <a:gd name="T54" fmla="*/ 858 w 1653"/>
                      <a:gd name="T55" fmla="*/ 288 h 2155"/>
                      <a:gd name="T56" fmla="*/ 775 w 1653"/>
                      <a:gd name="T57" fmla="*/ 183 h 2155"/>
                      <a:gd name="T58" fmla="*/ 688 w 1653"/>
                      <a:gd name="T59" fmla="*/ 53 h 2155"/>
                      <a:gd name="T60" fmla="*/ 400 w 1653"/>
                      <a:gd name="T61" fmla="*/ 0 h 2155"/>
                      <a:gd name="T62" fmla="*/ 300 w 1653"/>
                      <a:gd name="T63" fmla="*/ 115 h 2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653" h="2155">
                        <a:moveTo>
                          <a:pt x="238" y="170"/>
                        </a:moveTo>
                        <a:lnTo>
                          <a:pt x="205" y="273"/>
                        </a:lnTo>
                        <a:lnTo>
                          <a:pt x="168" y="305"/>
                        </a:lnTo>
                        <a:lnTo>
                          <a:pt x="115" y="338"/>
                        </a:lnTo>
                        <a:lnTo>
                          <a:pt x="88" y="395"/>
                        </a:lnTo>
                        <a:lnTo>
                          <a:pt x="43" y="485"/>
                        </a:lnTo>
                        <a:lnTo>
                          <a:pt x="43" y="543"/>
                        </a:lnTo>
                        <a:lnTo>
                          <a:pt x="28" y="625"/>
                        </a:lnTo>
                        <a:lnTo>
                          <a:pt x="0" y="730"/>
                        </a:lnTo>
                        <a:lnTo>
                          <a:pt x="68" y="830"/>
                        </a:lnTo>
                        <a:lnTo>
                          <a:pt x="138" y="920"/>
                        </a:lnTo>
                        <a:lnTo>
                          <a:pt x="210" y="1018"/>
                        </a:lnTo>
                        <a:lnTo>
                          <a:pt x="250" y="968"/>
                        </a:lnTo>
                        <a:lnTo>
                          <a:pt x="353" y="968"/>
                        </a:lnTo>
                        <a:lnTo>
                          <a:pt x="503" y="968"/>
                        </a:lnTo>
                        <a:lnTo>
                          <a:pt x="633" y="1028"/>
                        </a:lnTo>
                        <a:lnTo>
                          <a:pt x="620" y="1163"/>
                        </a:lnTo>
                        <a:lnTo>
                          <a:pt x="703" y="1355"/>
                        </a:lnTo>
                        <a:lnTo>
                          <a:pt x="715" y="1388"/>
                        </a:lnTo>
                        <a:lnTo>
                          <a:pt x="705" y="1440"/>
                        </a:lnTo>
                        <a:lnTo>
                          <a:pt x="735" y="1495"/>
                        </a:lnTo>
                        <a:lnTo>
                          <a:pt x="680" y="1628"/>
                        </a:lnTo>
                        <a:lnTo>
                          <a:pt x="723" y="1740"/>
                        </a:lnTo>
                        <a:lnTo>
                          <a:pt x="760" y="1840"/>
                        </a:lnTo>
                        <a:lnTo>
                          <a:pt x="790" y="1950"/>
                        </a:lnTo>
                        <a:lnTo>
                          <a:pt x="838" y="2063"/>
                        </a:lnTo>
                        <a:lnTo>
                          <a:pt x="875" y="2155"/>
                        </a:lnTo>
                        <a:lnTo>
                          <a:pt x="960" y="2138"/>
                        </a:lnTo>
                        <a:lnTo>
                          <a:pt x="1110" y="2058"/>
                        </a:lnTo>
                        <a:lnTo>
                          <a:pt x="1175" y="1965"/>
                        </a:lnTo>
                        <a:lnTo>
                          <a:pt x="1175" y="1898"/>
                        </a:lnTo>
                        <a:lnTo>
                          <a:pt x="1225" y="1858"/>
                        </a:lnTo>
                        <a:lnTo>
                          <a:pt x="1260" y="1833"/>
                        </a:lnTo>
                        <a:lnTo>
                          <a:pt x="1253" y="1780"/>
                        </a:lnTo>
                        <a:lnTo>
                          <a:pt x="1243" y="1740"/>
                        </a:lnTo>
                        <a:lnTo>
                          <a:pt x="1365" y="1588"/>
                        </a:lnTo>
                        <a:lnTo>
                          <a:pt x="1393" y="1455"/>
                        </a:lnTo>
                        <a:lnTo>
                          <a:pt x="1365" y="1415"/>
                        </a:lnTo>
                        <a:lnTo>
                          <a:pt x="1370" y="1378"/>
                        </a:lnTo>
                        <a:lnTo>
                          <a:pt x="1348" y="1323"/>
                        </a:lnTo>
                        <a:lnTo>
                          <a:pt x="1435" y="1203"/>
                        </a:lnTo>
                        <a:lnTo>
                          <a:pt x="1430" y="1140"/>
                        </a:lnTo>
                        <a:lnTo>
                          <a:pt x="1575" y="1040"/>
                        </a:lnTo>
                        <a:lnTo>
                          <a:pt x="1653" y="765"/>
                        </a:lnTo>
                        <a:lnTo>
                          <a:pt x="1525" y="830"/>
                        </a:lnTo>
                        <a:lnTo>
                          <a:pt x="1425" y="790"/>
                        </a:lnTo>
                        <a:lnTo>
                          <a:pt x="1435" y="725"/>
                        </a:lnTo>
                        <a:lnTo>
                          <a:pt x="1328" y="653"/>
                        </a:lnTo>
                        <a:lnTo>
                          <a:pt x="1283" y="488"/>
                        </a:lnTo>
                        <a:lnTo>
                          <a:pt x="1173" y="333"/>
                        </a:lnTo>
                        <a:lnTo>
                          <a:pt x="1178" y="248"/>
                        </a:lnTo>
                        <a:lnTo>
                          <a:pt x="1178" y="233"/>
                        </a:lnTo>
                        <a:lnTo>
                          <a:pt x="1123" y="235"/>
                        </a:lnTo>
                        <a:lnTo>
                          <a:pt x="1080" y="248"/>
                        </a:lnTo>
                        <a:lnTo>
                          <a:pt x="935" y="193"/>
                        </a:lnTo>
                        <a:lnTo>
                          <a:pt x="858" y="288"/>
                        </a:lnTo>
                        <a:lnTo>
                          <a:pt x="800" y="215"/>
                        </a:lnTo>
                        <a:lnTo>
                          <a:pt x="775" y="183"/>
                        </a:lnTo>
                        <a:lnTo>
                          <a:pt x="698" y="170"/>
                        </a:lnTo>
                        <a:lnTo>
                          <a:pt x="688" y="53"/>
                        </a:lnTo>
                        <a:lnTo>
                          <a:pt x="573" y="73"/>
                        </a:lnTo>
                        <a:lnTo>
                          <a:pt x="400" y="0"/>
                        </a:lnTo>
                        <a:lnTo>
                          <a:pt x="363" y="60"/>
                        </a:lnTo>
                        <a:lnTo>
                          <a:pt x="300" y="115"/>
                        </a:lnTo>
                        <a:lnTo>
                          <a:pt x="238" y="17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17" name="Freeform 9"/>
                  <p:cNvSpPr>
                    <a:spLocks/>
                  </p:cNvSpPr>
                  <p:nvPr/>
                </p:nvSpPr>
                <p:spPr bwMode="auto">
                  <a:xfrm>
                    <a:off x="6640" y="5457"/>
                    <a:ext cx="278" cy="395"/>
                  </a:xfrm>
                  <a:custGeom>
                    <a:avLst/>
                    <a:gdLst>
                      <a:gd name="T0" fmla="*/ 183 w 278"/>
                      <a:gd name="T1" fmla="*/ 0 h 395"/>
                      <a:gd name="T2" fmla="*/ 175 w 278"/>
                      <a:gd name="T3" fmla="*/ 135 h 395"/>
                      <a:gd name="T4" fmla="*/ 78 w 278"/>
                      <a:gd name="T5" fmla="*/ 230 h 395"/>
                      <a:gd name="T6" fmla="*/ 20 w 278"/>
                      <a:gd name="T7" fmla="*/ 300 h 395"/>
                      <a:gd name="T8" fmla="*/ 0 w 278"/>
                      <a:gd name="T9" fmla="*/ 333 h 395"/>
                      <a:gd name="T10" fmla="*/ 23 w 278"/>
                      <a:gd name="T11" fmla="*/ 358 h 395"/>
                      <a:gd name="T12" fmla="*/ 78 w 278"/>
                      <a:gd name="T13" fmla="*/ 395 h 395"/>
                      <a:gd name="T14" fmla="*/ 133 w 278"/>
                      <a:gd name="T15" fmla="*/ 308 h 395"/>
                      <a:gd name="T16" fmla="*/ 210 w 278"/>
                      <a:gd name="T17" fmla="*/ 230 h 395"/>
                      <a:gd name="T18" fmla="*/ 253 w 278"/>
                      <a:gd name="T19" fmla="*/ 158 h 395"/>
                      <a:gd name="T20" fmla="*/ 278 w 278"/>
                      <a:gd name="T21" fmla="*/ 98 h 395"/>
                      <a:gd name="T22" fmla="*/ 260 w 278"/>
                      <a:gd name="T23" fmla="*/ 65 h 395"/>
                      <a:gd name="T24" fmla="*/ 183 w 278"/>
                      <a:gd name="T25" fmla="*/ 0 h 3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78" h="395">
                        <a:moveTo>
                          <a:pt x="183" y="0"/>
                        </a:moveTo>
                        <a:lnTo>
                          <a:pt x="175" y="135"/>
                        </a:lnTo>
                        <a:lnTo>
                          <a:pt x="78" y="230"/>
                        </a:lnTo>
                        <a:lnTo>
                          <a:pt x="20" y="300"/>
                        </a:lnTo>
                        <a:lnTo>
                          <a:pt x="0" y="333"/>
                        </a:lnTo>
                        <a:lnTo>
                          <a:pt x="23" y="358"/>
                        </a:lnTo>
                        <a:lnTo>
                          <a:pt x="78" y="395"/>
                        </a:lnTo>
                        <a:lnTo>
                          <a:pt x="133" y="308"/>
                        </a:lnTo>
                        <a:lnTo>
                          <a:pt x="210" y="230"/>
                        </a:lnTo>
                        <a:lnTo>
                          <a:pt x="253" y="158"/>
                        </a:lnTo>
                        <a:lnTo>
                          <a:pt x="278" y="98"/>
                        </a:lnTo>
                        <a:lnTo>
                          <a:pt x="260" y="65"/>
                        </a:lnTo>
                        <a:lnTo>
                          <a:pt x="183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18" name="Freeform 10"/>
                  <p:cNvSpPr>
                    <a:spLocks/>
                  </p:cNvSpPr>
                  <p:nvPr/>
                </p:nvSpPr>
                <p:spPr bwMode="auto">
                  <a:xfrm>
                    <a:off x="5600" y="5152"/>
                    <a:ext cx="880" cy="818"/>
                  </a:xfrm>
                  <a:custGeom>
                    <a:avLst/>
                    <a:gdLst>
                      <a:gd name="T0" fmla="*/ 608 w 880"/>
                      <a:gd name="T1" fmla="*/ 50 h 818"/>
                      <a:gd name="T2" fmla="*/ 613 w 880"/>
                      <a:gd name="T3" fmla="*/ 78 h 818"/>
                      <a:gd name="T4" fmla="*/ 603 w 880"/>
                      <a:gd name="T5" fmla="*/ 140 h 818"/>
                      <a:gd name="T6" fmla="*/ 548 w 880"/>
                      <a:gd name="T7" fmla="*/ 133 h 818"/>
                      <a:gd name="T8" fmla="*/ 513 w 880"/>
                      <a:gd name="T9" fmla="*/ 13 h 818"/>
                      <a:gd name="T10" fmla="*/ 410 w 880"/>
                      <a:gd name="T11" fmla="*/ 0 h 818"/>
                      <a:gd name="T12" fmla="*/ 385 w 880"/>
                      <a:gd name="T13" fmla="*/ 38 h 818"/>
                      <a:gd name="T14" fmla="*/ 330 w 880"/>
                      <a:gd name="T15" fmla="*/ 90 h 818"/>
                      <a:gd name="T16" fmla="*/ 278 w 880"/>
                      <a:gd name="T17" fmla="*/ 80 h 818"/>
                      <a:gd name="T18" fmla="*/ 213 w 880"/>
                      <a:gd name="T19" fmla="*/ 150 h 818"/>
                      <a:gd name="T20" fmla="*/ 190 w 880"/>
                      <a:gd name="T21" fmla="*/ 158 h 818"/>
                      <a:gd name="T22" fmla="*/ 163 w 880"/>
                      <a:gd name="T23" fmla="*/ 218 h 818"/>
                      <a:gd name="T24" fmla="*/ 58 w 880"/>
                      <a:gd name="T25" fmla="*/ 248 h 818"/>
                      <a:gd name="T26" fmla="*/ 0 w 880"/>
                      <a:gd name="T27" fmla="*/ 350 h 818"/>
                      <a:gd name="T28" fmla="*/ 30 w 880"/>
                      <a:gd name="T29" fmla="*/ 445 h 818"/>
                      <a:gd name="T30" fmla="*/ 18 w 880"/>
                      <a:gd name="T31" fmla="*/ 475 h 818"/>
                      <a:gd name="T32" fmla="*/ 50 w 880"/>
                      <a:gd name="T33" fmla="*/ 583 h 818"/>
                      <a:gd name="T34" fmla="*/ 108 w 880"/>
                      <a:gd name="T35" fmla="*/ 660 h 818"/>
                      <a:gd name="T36" fmla="*/ 240 w 880"/>
                      <a:gd name="T37" fmla="*/ 628 h 818"/>
                      <a:gd name="T38" fmla="*/ 308 w 880"/>
                      <a:gd name="T39" fmla="*/ 585 h 818"/>
                      <a:gd name="T40" fmla="*/ 328 w 880"/>
                      <a:gd name="T41" fmla="*/ 573 h 818"/>
                      <a:gd name="T42" fmla="*/ 420 w 880"/>
                      <a:gd name="T43" fmla="*/ 585 h 818"/>
                      <a:gd name="T44" fmla="*/ 463 w 880"/>
                      <a:gd name="T45" fmla="*/ 638 h 818"/>
                      <a:gd name="T46" fmla="*/ 488 w 880"/>
                      <a:gd name="T47" fmla="*/ 678 h 818"/>
                      <a:gd name="T48" fmla="*/ 578 w 880"/>
                      <a:gd name="T49" fmla="*/ 705 h 818"/>
                      <a:gd name="T50" fmla="*/ 663 w 880"/>
                      <a:gd name="T51" fmla="*/ 788 h 818"/>
                      <a:gd name="T52" fmla="*/ 703 w 880"/>
                      <a:gd name="T53" fmla="*/ 815 h 818"/>
                      <a:gd name="T54" fmla="*/ 773 w 880"/>
                      <a:gd name="T55" fmla="*/ 760 h 818"/>
                      <a:gd name="T56" fmla="*/ 813 w 880"/>
                      <a:gd name="T57" fmla="*/ 683 h 818"/>
                      <a:gd name="T58" fmla="*/ 863 w 880"/>
                      <a:gd name="T59" fmla="*/ 578 h 818"/>
                      <a:gd name="T60" fmla="*/ 870 w 880"/>
                      <a:gd name="T61" fmla="*/ 430 h 818"/>
                      <a:gd name="T62" fmla="*/ 813 w 880"/>
                      <a:gd name="T63" fmla="*/ 333 h 818"/>
                      <a:gd name="T64" fmla="*/ 790 w 880"/>
                      <a:gd name="T65" fmla="*/ 270 h 818"/>
                      <a:gd name="T66" fmla="*/ 728 w 880"/>
                      <a:gd name="T67" fmla="*/ 223 h 818"/>
                      <a:gd name="T68" fmla="*/ 698 w 880"/>
                      <a:gd name="T69" fmla="*/ 110 h 818"/>
                      <a:gd name="T70" fmla="*/ 638 w 880"/>
                      <a:gd name="T71" fmla="*/ 0 h 8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880" h="818">
                        <a:moveTo>
                          <a:pt x="618" y="8"/>
                        </a:moveTo>
                        <a:lnTo>
                          <a:pt x="608" y="50"/>
                        </a:lnTo>
                        <a:lnTo>
                          <a:pt x="603" y="60"/>
                        </a:lnTo>
                        <a:lnTo>
                          <a:pt x="613" y="78"/>
                        </a:lnTo>
                        <a:lnTo>
                          <a:pt x="613" y="123"/>
                        </a:lnTo>
                        <a:lnTo>
                          <a:pt x="603" y="140"/>
                        </a:lnTo>
                        <a:lnTo>
                          <a:pt x="578" y="150"/>
                        </a:lnTo>
                        <a:lnTo>
                          <a:pt x="548" y="133"/>
                        </a:lnTo>
                        <a:lnTo>
                          <a:pt x="540" y="85"/>
                        </a:lnTo>
                        <a:lnTo>
                          <a:pt x="513" y="13"/>
                        </a:lnTo>
                        <a:lnTo>
                          <a:pt x="463" y="18"/>
                        </a:lnTo>
                        <a:lnTo>
                          <a:pt x="410" y="0"/>
                        </a:lnTo>
                        <a:lnTo>
                          <a:pt x="410" y="38"/>
                        </a:lnTo>
                        <a:lnTo>
                          <a:pt x="385" y="38"/>
                        </a:lnTo>
                        <a:lnTo>
                          <a:pt x="363" y="85"/>
                        </a:lnTo>
                        <a:lnTo>
                          <a:pt x="330" y="90"/>
                        </a:lnTo>
                        <a:lnTo>
                          <a:pt x="308" y="95"/>
                        </a:lnTo>
                        <a:lnTo>
                          <a:pt x="278" y="80"/>
                        </a:lnTo>
                        <a:lnTo>
                          <a:pt x="218" y="133"/>
                        </a:lnTo>
                        <a:lnTo>
                          <a:pt x="213" y="150"/>
                        </a:lnTo>
                        <a:lnTo>
                          <a:pt x="195" y="138"/>
                        </a:lnTo>
                        <a:lnTo>
                          <a:pt x="190" y="158"/>
                        </a:lnTo>
                        <a:lnTo>
                          <a:pt x="190" y="178"/>
                        </a:lnTo>
                        <a:lnTo>
                          <a:pt x="163" y="218"/>
                        </a:lnTo>
                        <a:lnTo>
                          <a:pt x="118" y="233"/>
                        </a:lnTo>
                        <a:lnTo>
                          <a:pt x="58" y="248"/>
                        </a:lnTo>
                        <a:lnTo>
                          <a:pt x="18" y="278"/>
                        </a:lnTo>
                        <a:lnTo>
                          <a:pt x="0" y="350"/>
                        </a:lnTo>
                        <a:lnTo>
                          <a:pt x="13" y="440"/>
                        </a:lnTo>
                        <a:lnTo>
                          <a:pt x="30" y="445"/>
                        </a:lnTo>
                        <a:lnTo>
                          <a:pt x="30" y="453"/>
                        </a:lnTo>
                        <a:lnTo>
                          <a:pt x="18" y="475"/>
                        </a:lnTo>
                        <a:lnTo>
                          <a:pt x="45" y="548"/>
                        </a:lnTo>
                        <a:lnTo>
                          <a:pt x="50" y="583"/>
                        </a:lnTo>
                        <a:lnTo>
                          <a:pt x="45" y="628"/>
                        </a:lnTo>
                        <a:lnTo>
                          <a:pt x="108" y="660"/>
                        </a:lnTo>
                        <a:lnTo>
                          <a:pt x="153" y="628"/>
                        </a:lnTo>
                        <a:lnTo>
                          <a:pt x="240" y="628"/>
                        </a:lnTo>
                        <a:lnTo>
                          <a:pt x="230" y="613"/>
                        </a:lnTo>
                        <a:lnTo>
                          <a:pt x="308" y="585"/>
                        </a:lnTo>
                        <a:lnTo>
                          <a:pt x="330" y="585"/>
                        </a:lnTo>
                        <a:lnTo>
                          <a:pt x="328" y="573"/>
                        </a:lnTo>
                        <a:lnTo>
                          <a:pt x="363" y="565"/>
                        </a:lnTo>
                        <a:lnTo>
                          <a:pt x="420" y="585"/>
                        </a:lnTo>
                        <a:lnTo>
                          <a:pt x="453" y="585"/>
                        </a:lnTo>
                        <a:lnTo>
                          <a:pt x="463" y="638"/>
                        </a:lnTo>
                        <a:lnTo>
                          <a:pt x="488" y="638"/>
                        </a:lnTo>
                        <a:lnTo>
                          <a:pt x="488" y="678"/>
                        </a:lnTo>
                        <a:lnTo>
                          <a:pt x="553" y="685"/>
                        </a:lnTo>
                        <a:lnTo>
                          <a:pt x="578" y="705"/>
                        </a:lnTo>
                        <a:lnTo>
                          <a:pt x="580" y="755"/>
                        </a:lnTo>
                        <a:lnTo>
                          <a:pt x="663" y="788"/>
                        </a:lnTo>
                        <a:lnTo>
                          <a:pt x="680" y="818"/>
                        </a:lnTo>
                        <a:lnTo>
                          <a:pt x="703" y="815"/>
                        </a:lnTo>
                        <a:lnTo>
                          <a:pt x="745" y="780"/>
                        </a:lnTo>
                        <a:lnTo>
                          <a:pt x="773" y="760"/>
                        </a:lnTo>
                        <a:lnTo>
                          <a:pt x="805" y="760"/>
                        </a:lnTo>
                        <a:lnTo>
                          <a:pt x="813" y="683"/>
                        </a:lnTo>
                        <a:lnTo>
                          <a:pt x="828" y="618"/>
                        </a:lnTo>
                        <a:lnTo>
                          <a:pt x="863" y="578"/>
                        </a:lnTo>
                        <a:lnTo>
                          <a:pt x="880" y="523"/>
                        </a:lnTo>
                        <a:lnTo>
                          <a:pt x="870" y="430"/>
                        </a:lnTo>
                        <a:lnTo>
                          <a:pt x="863" y="373"/>
                        </a:lnTo>
                        <a:lnTo>
                          <a:pt x="813" y="333"/>
                        </a:lnTo>
                        <a:lnTo>
                          <a:pt x="810" y="300"/>
                        </a:lnTo>
                        <a:lnTo>
                          <a:pt x="790" y="270"/>
                        </a:lnTo>
                        <a:lnTo>
                          <a:pt x="775" y="248"/>
                        </a:lnTo>
                        <a:lnTo>
                          <a:pt x="728" y="223"/>
                        </a:lnTo>
                        <a:lnTo>
                          <a:pt x="715" y="175"/>
                        </a:lnTo>
                        <a:lnTo>
                          <a:pt x="698" y="110"/>
                        </a:lnTo>
                        <a:lnTo>
                          <a:pt x="673" y="60"/>
                        </a:lnTo>
                        <a:lnTo>
                          <a:pt x="638" y="0"/>
                        </a:lnTo>
                        <a:lnTo>
                          <a:pt x="618" y="8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19" name="Freeform 11"/>
                  <p:cNvSpPr>
                    <a:spLocks/>
                  </p:cNvSpPr>
                  <p:nvPr/>
                </p:nvSpPr>
                <p:spPr bwMode="auto">
                  <a:xfrm>
                    <a:off x="5830" y="4750"/>
                    <a:ext cx="460" cy="380"/>
                  </a:xfrm>
                  <a:custGeom>
                    <a:avLst/>
                    <a:gdLst>
                      <a:gd name="T0" fmla="*/ 0 w 460"/>
                      <a:gd name="T1" fmla="*/ 0 h 380"/>
                      <a:gd name="T2" fmla="*/ 33 w 460"/>
                      <a:gd name="T3" fmla="*/ 95 h 380"/>
                      <a:gd name="T4" fmla="*/ 185 w 460"/>
                      <a:gd name="T5" fmla="*/ 225 h 380"/>
                      <a:gd name="T6" fmla="*/ 273 w 460"/>
                      <a:gd name="T7" fmla="*/ 202 h 380"/>
                      <a:gd name="T8" fmla="*/ 460 w 460"/>
                      <a:gd name="T9" fmla="*/ 380 h 380"/>
                      <a:gd name="T10" fmla="*/ 360 w 460"/>
                      <a:gd name="T11" fmla="*/ 197 h 380"/>
                      <a:gd name="T12" fmla="*/ 360 w 460"/>
                      <a:gd name="T13" fmla="*/ 160 h 380"/>
                      <a:gd name="T14" fmla="*/ 378 w 460"/>
                      <a:gd name="T15" fmla="*/ 120 h 380"/>
                      <a:gd name="T16" fmla="*/ 178 w 460"/>
                      <a:gd name="T17" fmla="*/ 40 h 380"/>
                      <a:gd name="T18" fmla="*/ 0 w 460"/>
                      <a:gd name="T19" fmla="*/ 0 h 3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60" h="380">
                        <a:moveTo>
                          <a:pt x="0" y="0"/>
                        </a:moveTo>
                        <a:lnTo>
                          <a:pt x="33" y="95"/>
                        </a:lnTo>
                        <a:lnTo>
                          <a:pt x="185" y="225"/>
                        </a:lnTo>
                        <a:lnTo>
                          <a:pt x="273" y="202"/>
                        </a:lnTo>
                        <a:lnTo>
                          <a:pt x="460" y="380"/>
                        </a:lnTo>
                        <a:lnTo>
                          <a:pt x="360" y="197"/>
                        </a:lnTo>
                        <a:lnTo>
                          <a:pt x="360" y="160"/>
                        </a:lnTo>
                        <a:lnTo>
                          <a:pt x="378" y="120"/>
                        </a:lnTo>
                        <a:lnTo>
                          <a:pt x="178" y="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20" name="Freeform 12"/>
                  <p:cNvSpPr>
                    <a:spLocks/>
                  </p:cNvSpPr>
                  <p:nvPr/>
                </p:nvSpPr>
                <p:spPr bwMode="auto">
                  <a:xfrm>
                    <a:off x="5335" y="4617"/>
                    <a:ext cx="283" cy="365"/>
                  </a:xfrm>
                  <a:custGeom>
                    <a:avLst/>
                    <a:gdLst>
                      <a:gd name="T0" fmla="*/ 213 w 283"/>
                      <a:gd name="T1" fmla="*/ 0 h 365"/>
                      <a:gd name="T2" fmla="*/ 100 w 283"/>
                      <a:gd name="T3" fmla="*/ 188 h 365"/>
                      <a:gd name="T4" fmla="*/ 0 w 283"/>
                      <a:gd name="T5" fmla="*/ 193 h 365"/>
                      <a:gd name="T6" fmla="*/ 33 w 283"/>
                      <a:gd name="T7" fmla="*/ 328 h 365"/>
                      <a:gd name="T8" fmla="*/ 233 w 283"/>
                      <a:gd name="T9" fmla="*/ 365 h 365"/>
                      <a:gd name="T10" fmla="*/ 283 w 283"/>
                      <a:gd name="T11" fmla="*/ 108 h 365"/>
                      <a:gd name="T12" fmla="*/ 213 w 283"/>
                      <a:gd name="T13" fmla="*/ 0 h 3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83" h="365">
                        <a:moveTo>
                          <a:pt x="213" y="0"/>
                        </a:moveTo>
                        <a:lnTo>
                          <a:pt x="100" y="188"/>
                        </a:lnTo>
                        <a:lnTo>
                          <a:pt x="0" y="193"/>
                        </a:lnTo>
                        <a:lnTo>
                          <a:pt x="33" y="328"/>
                        </a:lnTo>
                        <a:lnTo>
                          <a:pt x="233" y="365"/>
                        </a:lnTo>
                        <a:lnTo>
                          <a:pt x="283" y="108"/>
                        </a:lnTo>
                        <a:lnTo>
                          <a:pt x="213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21" name="Freeform 13"/>
                  <p:cNvSpPr>
                    <a:spLocks/>
                  </p:cNvSpPr>
                  <p:nvPr/>
                </p:nvSpPr>
                <p:spPr bwMode="auto">
                  <a:xfrm>
                    <a:off x="4965" y="4865"/>
                    <a:ext cx="303" cy="227"/>
                  </a:xfrm>
                  <a:custGeom>
                    <a:avLst/>
                    <a:gdLst>
                      <a:gd name="T0" fmla="*/ 0 w 303"/>
                      <a:gd name="T1" fmla="*/ 0 h 227"/>
                      <a:gd name="T2" fmla="*/ 178 w 303"/>
                      <a:gd name="T3" fmla="*/ 222 h 227"/>
                      <a:gd name="T4" fmla="*/ 273 w 303"/>
                      <a:gd name="T5" fmla="*/ 227 h 227"/>
                      <a:gd name="T6" fmla="*/ 303 w 303"/>
                      <a:gd name="T7" fmla="*/ 155 h 227"/>
                      <a:gd name="T8" fmla="*/ 128 w 303"/>
                      <a:gd name="T9" fmla="*/ 32 h 227"/>
                      <a:gd name="T10" fmla="*/ 0 w 303"/>
                      <a:gd name="T11" fmla="*/ 0 h 2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03" h="227">
                        <a:moveTo>
                          <a:pt x="0" y="0"/>
                        </a:moveTo>
                        <a:lnTo>
                          <a:pt x="178" y="222"/>
                        </a:lnTo>
                        <a:lnTo>
                          <a:pt x="273" y="227"/>
                        </a:lnTo>
                        <a:lnTo>
                          <a:pt x="303" y="155"/>
                        </a:lnTo>
                        <a:lnTo>
                          <a:pt x="128" y="3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22" name="Freeform 14"/>
                  <p:cNvSpPr>
                    <a:spLocks/>
                  </p:cNvSpPr>
                  <p:nvPr/>
                </p:nvSpPr>
                <p:spPr bwMode="auto">
                  <a:xfrm>
                    <a:off x="5248" y="5097"/>
                    <a:ext cx="525" cy="145"/>
                  </a:xfrm>
                  <a:custGeom>
                    <a:avLst/>
                    <a:gdLst>
                      <a:gd name="T0" fmla="*/ 0 w 525"/>
                      <a:gd name="T1" fmla="*/ 0 h 145"/>
                      <a:gd name="T2" fmla="*/ 110 w 525"/>
                      <a:gd name="T3" fmla="*/ 145 h 145"/>
                      <a:gd name="T4" fmla="*/ 525 w 525"/>
                      <a:gd name="T5" fmla="*/ 58 h 145"/>
                      <a:gd name="T6" fmla="*/ 127 w 525"/>
                      <a:gd name="T7" fmla="*/ 73 h 145"/>
                      <a:gd name="T8" fmla="*/ 0 w 525"/>
                      <a:gd name="T9" fmla="*/ 0 h 1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25" h="145">
                        <a:moveTo>
                          <a:pt x="0" y="0"/>
                        </a:moveTo>
                        <a:lnTo>
                          <a:pt x="110" y="145"/>
                        </a:lnTo>
                        <a:lnTo>
                          <a:pt x="525" y="58"/>
                        </a:lnTo>
                        <a:lnTo>
                          <a:pt x="127" y="7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23" name="Freeform 15"/>
                  <p:cNvSpPr>
                    <a:spLocks/>
                  </p:cNvSpPr>
                  <p:nvPr/>
                </p:nvSpPr>
                <p:spPr bwMode="auto">
                  <a:xfrm>
                    <a:off x="6278" y="6000"/>
                    <a:ext cx="90" cy="122"/>
                  </a:xfrm>
                  <a:custGeom>
                    <a:avLst/>
                    <a:gdLst>
                      <a:gd name="T0" fmla="*/ 27 w 90"/>
                      <a:gd name="T1" fmla="*/ 0 h 122"/>
                      <a:gd name="T2" fmla="*/ 0 w 90"/>
                      <a:gd name="T3" fmla="*/ 0 h 122"/>
                      <a:gd name="T4" fmla="*/ 5 w 90"/>
                      <a:gd name="T5" fmla="*/ 27 h 122"/>
                      <a:gd name="T6" fmla="*/ 27 w 90"/>
                      <a:gd name="T7" fmla="*/ 50 h 122"/>
                      <a:gd name="T8" fmla="*/ 27 w 90"/>
                      <a:gd name="T9" fmla="*/ 92 h 122"/>
                      <a:gd name="T10" fmla="*/ 62 w 90"/>
                      <a:gd name="T11" fmla="*/ 122 h 122"/>
                      <a:gd name="T12" fmla="*/ 77 w 90"/>
                      <a:gd name="T13" fmla="*/ 100 h 122"/>
                      <a:gd name="T14" fmla="*/ 77 w 90"/>
                      <a:gd name="T15" fmla="*/ 77 h 122"/>
                      <a:gd name="T16" fmla="*/ 87 w 90"/>
                      <a:gd name="T17" fmla="*/ 60 h 122"/>
                      <a:gd name="T18" fmla="*/ 90 w 90"/>
                      <a:gd name="T19" fmla="*/ 7 h 122"/>
                      <a:gd name="T20" fmla="*/ 50 w 90"/>
                      <a:gd name="T21" fmla="*/ 20 h 122"/>
                      <a:gd name="T22" fmla="*/ 27 w 90"/>
                      <a:gd name="T23" fmla="*/ 0 h 1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0" h="122">
                        <a:moveTo>
                          <a:pt x="27" y="0"/>
                        </a:moveTo>
                        <a:lnTo>
                          <a:pt x="0" y="0"/>
                        </a:lnTo>
                        <a:lnTo>
                          <a:pt x="5" y="27"/>
                        </a:lnTo>
                        <a:lnTo>
                          <a:pt x="27" y="50"/>
                        </a:lnTo>
                        <a:lnTo>
                          <a:pt x="27" y="92"/>
                        </a:lnTo>
                        <a:lnTo>
                          <a:pt x="62" y="122"/>
                        </a:lnTo>
                        <a:lnTo>
                          <a:pt x="77" y="100"/>
                        </a:lnTo>
                        <a:lnTo>
                          <a:pt x="77" y="77"/>
                        </a:lnTo>
                        <a:lnTo>
                          <a:pt x="87" y="60"/>
                        </a:lnTo>
                        <a:lnTo>
                          <a:pt x="90" y="7"/>
                        </a:lnTo>
                        <a:lnTo>
                          <a:pt x="50" y="20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24" name="Freeform 16"/>
                  <p:cNvSpPr>
                    <a:spLocks/>
                  </p:cNvSpPr>
                  <p:nvPr/>
                </p:nvSpPr>
                <p:spPr bwMode="auto">
                  <a:xfrm>
                    <a:off x="5733" y="3207"/>
                    <a:ext cx="365" cy="593"/>
                  </a:xfrm>
                  <a:custGeom>
                    <a:avLst/>
                    <a:gdLst>
                      <a:gd name="T0" fmla="*/ 242 w 365"/>
                      <a:gd name="T1" fmla="*/ 0 h 593"/>
                      <a:gd name="T2" fmla="*/ 242 w 365"/>
                      <a:gd name="T3" fmla="*/ 78 h 593"/>
                      <a:gd name="T4" fmla="*/ 207 w 365"/>
                      <a:gd name="T5" fmla="*/ 123 h 593"/>
                      <a:gd name="T6" fmla="*/ 220 w 365"/>
                      <a:gd name="T7" fmla="*/ 208 h 593"/>
                      <a:gd name="T8" fmla="*/ 182 w 365"/>
                      <a:gd name="T9" fmla="*/ 310 h 593"/>
                      <a:gd name="T10" fmla="*/ 125 w 365"/>
                      <a:gd name="T11" fmla="*/ 400 h 593"/>
                      <a:gd name="T12" fmla="*/ 20 w 365"/>
                      <a:gd name="T13" fmla="*/ 483 h 593"/>
                      <a:gd name="T14" fmla="*/ 0 w 365"/>
                      <a:gd name="T15" fmla="*/ 593 h 593"/>
                      <a:gd name="T16" fmla="*/ 40 w 365"/>
                      <a:gd name="T17" fmla="*/ 593 h 593"/>
                      <a:gd name="T18" fmla="*/ 50 w 365"/>
                      <a:gd name="T19" fmla="*/ 490 h 593"/>
                      <a:gd name="T20" fmla="*/ 172 w 365"/>
                      <a:gd name="T21" fmla="*/ 480 h 593"/>
                      <a:gd name="T22" fmla="*/ 275 w 365"/>
                      <a:gd name="T23" fmla="*/ 410 h 593"/>
                      <a:gd name="T24" fmla="*/ 270 w 365"/>
                      <a:gd name="T25" fmla="*/ 268 h 593"/>
                      <a:gd name="T26" fmla="*/ 297 w 365"/>
                      <a:gd name="T27" fmla="*/ 213 h 593"/>
                      <a:gd name="T28" fmla="*/ 252 w 365"/>
                      <a:gd name="T29" fmla="*/ 135 h 593"/>
                      <a:gd name="T30" fmla="*/ 322 w 365"/>
                      <a:gd name="T31" fmla="*/ 100 h 593"/>
                      <a:gd name="T32" fmla="*/ 365 w 365"/>
                      <a:gd name="T33" fmla="*/ 23 h 593"/>
                      <a:gd name="T34" fmla="*/ 270 w 365"/>
                      <a:gd name="T35" fmla="*/ 40 h 593"/>
                      <a:gd name="T36" fmla="*/ 242 w 365"/>
                      <a:gd name="T37" fmla="*/ 0 h 5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5" h="593">
                        <a:moveTo>
                          <a:pt x="242" y="0"/>
                        </a:moveTo>
                        <a:lnTo>
                          <a:pt x="242" y="78"/>
                        </a:lnTo>
                        <a:lnTo>
                          <a:pt x="207" y="123"/>
                        </a:lnTo>
                        <a:lnTo>
                          <a:pt x="220" y="208"/>
                        </a:lnTo>
                        <a:lnTo>
                          <a:pt x="182" y="310"/>
                        </a:lnTo>
                        <a:lnTo>
                          <a:pt x="125" y="400"/>
                        </a:lnTo>
                        <a:lnTo>
                          <a:pt x="20" y="483"/>
                        </a:lnTo>
                        <a:lnTo>
                          <a:pt x="0" y="593"/>
                        </a:lnTo>
                        <a:lnTo>
                          <a:pt x="40" y="593"/>
                        </a:lnTo>
                        <a:lnTo>
                          <a:pt x="50" y="490"/>
                        </a:lnTo>
                        <a:lnTo>
                          <a:pt x="172" y="480"/>
                        </a:lnTo>
                        <a:lnTo>
                          <a:pt x="275" y="410"/>
                        </a:lnTo>
                        <a:lnTo>
                          <a:pt x="270" y="268"/>
                        </a:lnTo>
                        <a:lnTo>
                          <a:pt x="297" y="213"/>
                        </a:lnTo>
                        <a:lnTo>
                          <a:pt x="252" y="135"/>
                        </a:lnTo>
                        <a:lnTo>
                          <a:pt x="322" y="100"/>
                        </a:lnTo>
                        <a:lnTo>
                          <a:pt x="365" y="23"/>
                        </a:lnTo>
                        <a:lnTo>
                          <a:pt x="270" y="40"/>
                        </a:lnTo>
                        <a:lnTo>
                          <a:pt x="242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25" name="Freeform 17"/>
                  <p:cNvSpPr>
                    <a:spLocks/>
                  </p:cNvSpPr>
                  <p:nvPr/>
                </p:nvSpPr>
                <p:spPr bwMode="auto">
                  <a:xfrm>
                    <a:off x="5585" y="4050"/>
                    <a:ext cx="55" cy="87"/>
                  </a:xfrm>
                  <a:custGeom>
                    <a:avLst/>
                    <a:gdLst>
                      <a:gd name="T0" fmla="*/ 33 w 55"/>
                      <a:gd name="T1" fmla="*/ 0 h 87"/>
                      <a:gd name="T2" fmla="*/ 55 w 55"/>
                      <a:gd name="T3" fmla="*/ 35 h 87"/>
                      <a:gd name="T4" fmla="*/ 20 w 55"/>
                      <a:gd name="T5" fmla="*/ 85 h 87"/>
                      <a:gd name="T6" fmla="*/ 0 w 55"/>
                      <a:gd name="T7" fmla="*/ 87 h 87"/>
                      <a:gd name="T8" fmla="*/ 10 w 55"/>
                      <a:gd name="T9" fmla="*/ 40 h 87"/>
                      <a:gd name="T10" fmla="*/ 33 w 55"/>
                      <a:gd name="T11" fmla="*/ 0 h 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5" h="87">
                        <a:moveTo>
                          <a:pt x="33" y="0"/>
                        </a:moveTo>
                        <a:lnTo>
                          <a:pt x="55" y="35"/>
                        </a:lnTo>
                        <a:lnTo>
                          <a:pt x="20" y="85"/>
                        </a:lnTo>
                        <a:lnTo>
                          <a:pt x="0" y="87"/>
                        </a:lnTo>
                        <a:lnTo>
                          <a:pt x="10" y="40"/>
                        </a:lnTo>
                        <a:lnTo>
                          <a:pt x="33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26" name="Freeform 18"/>
                  <p:cNvSpPr>
                    <a:spLocks/>
                  </p:cNvSpPr>
                  <p:nvPr/>
                </p:nvSpPr>
                <p:spPr bwMode="auto">
                  <a:xfrm>
                    <a:off x="5645" y="4177"/>
                    <a:ext cx="88" cy="125"/>
                  </a:xfrm>
                  <a:custGeom>
                    <a:avLst/>
                    <a:gdLst>
                      <a:gd name="T0" fmla="*/ 35 w 88"/>
                      <a:gd name="T1" fmla="*/ 0 h 125"/>
                      <a:gd name="T2" fmla="*/ 58 w 88"/>
                      <a:gd name="T3" fmla="*/ 43 h 125"/>
                      <a:gd name="T4" fmla="*/ 33 w 88"/>
                      <a:gd name="T5" fmla="*/ 65 h 125"/>
                      <a:gd name="T6" fmla="*/ 35 w 88"/>
                      <a:gd name="T7" fmla="*/ 78 h 125"/>
                      <a:gd name="T8" fmla="*/ 88 w 88"/>
                      <a:gd name="T9" fmla="*/ 100 h 125"/>
                      <a:gd name="T10" fmla="*/ 83 w 88"/>
                      <a:gd name="T11" fmla="*/ 120 h 125"/>
                      <a:gd name="T12" fmla="*/ 50 w 88"/>
                      <a:gd name="T13" fmla="*/ 103 h 125"/>
                      <a:gd name="T14" fmla="*/ 15 w 88"/>
                      <a:gd name="T15" fmla="*/ 125 h 125"/>
                      <a:gd name="T16" fmla="*/ 0 w 88"/>
                      <a:gd name="T17" fmla="*/ 98 h 125"/>
                      <a:gd name="T18" fmla="*/ 18 w 88"/>
                      <a:gd name="T19" fmla="*/ 83 h 125"/>
                      <a:gd name="T20" fmla="*/ 3 w 88"/>
                      <a:gd name="T21" fmla="*/ 60 h 125"/>
                      <a:gd name="T22" fmla="*/ 35 w 88"/>
                      <a:gd name="T23" fmla="*/ 0 h 1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8" h="125">
                        <a:moveTo>
                          <a:pt x="35" y="0"/>
                        </a:moveTo>
                        <a:lnTo>
                          <a:pt x="58" y="43"/>
                        </a:lnTo>
                        <a:lnTo>
                          <a:pt x="33" y="65"/>
                        </a:lnTo>
                        <a:lnTo>
                          <a:pt x="35" y="78"/>
                        </a:lnTo>
                        <a:lnTo>
                          <a:pt x="88" y="100"/>
                        </a:lnTo>
                        <a:lnTo>
                          <a:pt x="83" y="120"/>
                        </a:lnTo>
                        <a:lnTo>
                          <a:pt x="50" y="103"/>
                        </a:lnTo>
                        <a:lnTo>
                          <a:pt x="15" y="125"/>
                        </a:lnTo>
                        <a:lnTo>
                          <a:pt x="0" y="98"/>
                        </a:lnTo>
                        <a:lnTo>
                          <a:pt x="18" y="83"/>
                        </a:lnTo>
                        <a:lnTo>
                          <a:pt x="3" y="60"/>
                        </a:lnTo>
                        <a:lnTo>
                          <a:pt x="35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27" name="Freeform 19"/>
                  <p:cNvSpPr>
                    <a:spLocks/>
                  </p:cNvSpPr>
                  <p:nvPr/>
                </p:nvSpPr>
                <p:spPr bwMode="auto">
                  <a:xfrm>
                    <a:off x="5728" y="4315"/>
                    <a:ext cx="37" cy="65"/>
                  </a:xfrm>
                  <a:custGeom>
                    <a:avLst/>
                    <a:gdLst>
                      <a:gd name="T0" fmla="*/ 17 w 37"/>
                      <a:gd name="T1" fmla="*/ 0 h 65"/>
                      <a:gd name="T2" fmla="*/ 0 w 37"/>
                      <a:gd name="T3" fmla="*/ 27 h 65"/>
                      <a:gd name="T4" fmla="*/ 30 w 37"/>
                      <a:gd name="T5" fmla="*/ 65 h 65"/>
                      <a:gd name="T6" fmla="*/ 37 w 37"/>
                      <a:gd name="T7" fmla="*/ 55 h 65"/>
                      <a:gd name="T8" fmla="*/ 17 w 37"/>
                      <a:gd name="T9" fmla="*/ 0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" h="65">
                        <a:moveTo>
                          <a:pt x="17" y="0"/>
                        </a:moveTo>
                        <a:lnTo>
                          <a:pt x="0" y="27"/>
                        </a:lnTo>
                        <a:lnTo>
                          <a:pt x="30" y="65"/>
                        </a:lnTo>
                        <a:lnTo>
                          <a:pt x="37" y="55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28" name="Freeform 20"/>
                  <p:cNvSpPr>
                    <a:spLocks/>
                  </p:cNvSpPr>
                  <p:nvPr/>
                </p:nvSpPr>
                <p:spPr bwMode="auto">
                  <a:xfrm>
                    <a:off x="5665" y="4315"/>
                    <a:ext cx="15" cy="42"/>
                  </a:xfrm>
                  <a:custGeom>
                    <a:avLst/>
                    <a:gdLst>
                      <a:gd name="T0" fmla="*/ 15 w 15"/>
                      <a:gd name="T1" fmla="*/ 0 h 42"/>
                      <a:gd name="T2" fmla="*/ 13 w 15"/>
                      <a:gd name="T3" fmla="*/ 42 h 42"/>
                      <a:gd name="T4" fmla="*/ 0 w 15"/>
                      <a:gd name="T5" fmla="*/ 25 h 42"/>
                      <a:gd name="T6" fmla="*/ 15 w 15"/>
                      <a:gd name="T7" fmla="*/ 0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5" h="42">
                        <a:moveTo>
                          <a:pt x="15" y="0"/>
                        </a:moveTo>
                        <a:lnTo>
                          <a:pt x="13" y="42"/>
                        </a:lnTo>
                        <a:lnTo>
                          <a:pt x="0" y="25"/>
                        </a:lnTo>
                        <a:lnTo>
                          <a:pt x="15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29" name="Freeform 21"/>
                  <p:cNvSpPr>
                    <a:spLocks/>
                  </p:cNvSpPr>
                  <p:nvPr/>
                </p:nvSpPr>
                <p:spPr bwMode="auto">
                  <a:xfrm>
                    <a:off x="4443" y="4717"/>
                    <a:ext cx="87" cy="163"/>
                  </a:xfrm>
                  <a:custGeom>
                    <a:avLst/>
                    <a:gdLst>
                      <a:gd name="T0" fmla="*/ 40 w 87"/>
                      <a:gd name="T1" fmla="*/ 0 h 163"/>
                      <a:gd name="T2" fmla="*/ 0 w 87"/>
                      <a:gd name="T3" fmla="*/ 78 h 163"/>
                      <a:gd name="T4" fmla="*/ 35 w 87"/>
                      <a:gd name="T5" fmla="*/ 163 h 163"/>
                      <a:gd name="T6" fmla="*/ 87 w 87"/>
                      <a:gd name="T7" fmla="*/ 95 h 163"/>
                      <a:gd name="T8" fmla="*/ 40 w 87"/>
                      <a:gd name="T9" fmla="*/ 0 h 1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163">
                        <a:moveTo>
                          <a:pt x="40" y="0"/>
                        </a:moveTo>
                        <a:lnTo>
                          <a:pt x="0" y="78"/>
                        </a:lnTo>
                        <a:lnTo>
                          <a:pt x="35" y="163"/>
                        </a:lnTo>
                        <a:lnTo>
                          <a:pt x="87" y="95"/>
                        </a:lnTo>
                        <a:lnTo>
                          <a:pt x="40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30" name="Freeform 22"/>
                  <p:cNvSpPr>
                    <a:spLocks/>
                  </p:cNvSpPr>
                  <p:nvPr/>
                </p:nvSpPr>
                <p:spPr bwMode="auto">
                  <a:xfrm>
                    <a:off x="2383" y="2957"/>
                    <a:ext cx="157" cy="253"/>
                  </a:xfrm>
                  <a:custGeom>
                    <a:avLst/>
                    <a:gdLst>
                      <a:gd name="T0" fmla="*/ 125 w 157"/>
                      <a:gd name="T1" fmla="*/ 0 h 253"/>
                      <a:gd name="T2" fmla="*/ 92 w 157"/>
                      <a:gd name="T3" fmla="*/ 0 h 253"/>
                      <a:gd name="T4" fmla="*/ 72 w 157"/>
                      <a:gd name="T5" fmla="*/ 18 h 253"/>
                      <a:gd name="T6" fmla="*/ 55 w 157"/>
                      <a:gd name="T7" fmla="*/ 35 h 253"/>
                      <a:gd name="T8" fmla="*/ 55 w 157"/>
                      <a:gd name="T9" fmla="*/ 108 h 253"/>
                      <a:gd name="T10" fmla="*/ 77 w 157"/>
                      <a:gd name="T11" fmla="*/ 120 h 253"/>
                      <a:gd name="T12" fmla="*/ 77 w 157"/>
                      <a:gd name="T13" fmla="*/ 153 h 253"/>
                      <a:gd name="T14" fmla="*/ 60 w 157"/>
                      <a:gd name="T15" fmla="*/ 155 h 253"/>
                      <a:gd name="T16" fmla="*/ 40 w 157"/>
                      <a:gd name="T17" fmla="*/ 180 h 253"/>
                      <a:gd name="T18" fmla="*/ 40 w 157"/>
                      <a:gd name="T19" fmla="*/ 213 h 253"/>
                      <a:gd name="T20" fmla="*/ 0 w 157"/>
                      <a:gd name="T21" fmla="*/ 253 h 253"/>
                      <a:gd name="T22" fmla="*/ 117 w 157"/>
                      <a:gd name="T23" fmla="*/ 253 h 253"/>
                      <a:gd name="T24" fmla="*/ 157 w 157"/>
                      <a:gd name="T25" fmla="*/ 205 h 253"/>
                      <a:gd name="T26" fmla="*/ 117 w 157"/>
                      <a:gd name="T27" fmla="*/ 168 h 253"/>
                      <a:gd name="T28" fmla="*/ 117 w 157"/>
                      <a:gd name="T29" fmla="*/ 55 h 253"/>
                      <a:gd name="T30" fmla="*/ 140 w 157"/>
                      <a:gd name="T31" fmla="*/ 33 h 253"/>
                      <a:gd name="T32" fmla="*/ 102 w 157"/>
                      <a:gd name="T33" fmla="*/ 33 h 253"/>
                      <a:gd name="T34" fmla="*/ 125 w 157"/>
                      <a:gd name="T35" fmla="*/ 0 h 2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57" h="253">
                        <a:moveTo>
                          <a:pt x="125" y="0"/>
                        </a:moveTo>
                        <a:lnTo>
                          <a:pt x="92" y="0"/>
                        </a:lnTo>
                        <a:lnTo>
                          <a:pt x="72" y="18"/>
                        </a:lnTo>
                        <a:lnTo>
                          <a:pt x="55" y="35"/>
                        </a:lnTo>
                        <a:lnTo>
                          <a:pt x="55" y="108"/>
                        </a:lnTo>
                        <a:lnTo>
                          <a:pt x="77" y="120"/>
                        </a:lnTo>
                        <a:lnTo>
                          <a:pt x="77" y="153"/>
                        </a:lnTo>
                        <a:lnTo>
                          <a:pt x="60" y="155"/>
                        </a:lnTo>
                        <a:lnTo>
                          <a:pt x="40" y="180"/>
                        </a:lnTo>
                        <a:lnTo>
                          <a:pt x="40" y="213"/>
                        </a:lnTo>
                        <a:lnTo>
                          <a:pt x="0" y="253"/>
                        </a:lnTo>
                        <a:lnTo>
                          <a:pt x="117" y="253"/>
                        </a:lnTo>
                        <a:lnTo>
                          <a:pt x="157" y="205"/>
                        </a:lnTo>
                        <a:lnTo>
                          <a:pt x="117" y="168"/>
                        </a:lnTo>
                        <a:lnTo>
                          <a:pt x="117" y="55"/>
                        </a:lnTo>
                        <a:lnTo>
                          <a:pt x="140" y="33"/>
                        </a:lnTo>
                        <a:lnTo>
                          <a:pt x="102" y="33"/>
                        </a:lnTo>
                        <a:lnTo>
                          <a:pt x="125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31" name="Freeform 23"/>
                  <p:cNvSpPr>
                    <a:spLocks/>
                  </p:cNvSpPr>
                  <p:nvPr/>
                </p:nvSpPr>
                <p:spPr bwMode="auto">
                  <a:xfrm>
                    <a:off x="2328" y="3032"/>
                    <a:ext cx="97" cy="103"/>
                  </a:xfrm>
                  <a:custGeom>
                    <a:avLst/>
                    <a:gdLst>
                      <a:gd name="T0" fmla="*/ 95 w 97"/>
                      <a:gd name="T1" fmla="*/ 3 h 103"/>
                      <a:gd name="T2" fmla="*/ 70 w 97"/>
                      <a:gd name="T3" fmla="*/ 0 h 103"/>
                      <a:gd name="T4" fmla="*/ 40 w 97"/>
                      <a:gd name="T5" fmla="*/ 33 h 103"/>
                      <a:gd name="T6" fmla="*/ 2 w 97"/>
                      <a:gd name="T7" fmla="*/ 73 h 103"/>
                      <a:gd name="T8" fmla="*/ 0 w 97"/>
                      <a:gd name="T9" fmla="*/ 103 h 103"/>
                      <a:gd name="T10" fmla="*/ 57 w 97"/>
                      <a:gd name="T11" fmla="*/ 103 h 103"/>
                      <a:gd name="T12" fmla="*/ 85 w 97"/>
                      <a:gd name="T13" fmla="*/ 78 h 103"/>
                      <a:gd name="T14" fmla="*/ 80 w 97"/>
                      <a:gd name="T15" fmla="*/ 35 h 103"/>
                      <a:gd name="T16" fmla="*/ 97 w 97"/>
                      <a:gd name="T17" fmla="*/ 33 h 103"/>
                      <a:gd name="T18" fmla="*/ 95 w 97"/>
                      <a:gd name="T19" fmla="*/ 3 h 1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7" h="103">
                        <a:moveTo>
                          <a:pt x="95" y="3"/>
                        </a:moveTo>
                        <a:lnTo>
                          <a:pt x="70" y="0"/>
                        </a:lnTo>
                        <a:lnTo>
                          <a:pt x="40" y="33"/>
                        </a:lnTo>
                        <a:lnTo>
                          <a:pt x="2" y="73"/>
                        </a:lnTo>
                        <a:lnTo>
                          <a:pt x="0" y="103"/>
                        </a:lnTo>
                        <a:lnTo>
                          <a:pt x="57" y="103"/>
                        </a:lnTo>
                        <a:lnTo>
                          <a:pt x="85" y="78"/>
                        </a:lnTo>
                        <a:lnTo>
                          <a:pt x="80" y="35"/>
                        </a:lnTo>
                        <a:lnTo>
                          <a:pt x="97" y="33"/>
                        </a:lnTo>
                        <a:lnTo>
                          <a:pt x="95" y="3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32" name="Freeform 24"/>
                  <p:cNvSpPr>
                    <a:spLocks/>
                  </p:cNvSpPr>
                  <p:nvPr/>
                </p:nvSpPr>
                <p:spPr bwMode="auto">
                  <a:xfrm>
                    <a:off x="3298" y="5085"/>
                    <a:ext cx="112" cy="390"/>
                  </a:xfrm>
                  <a:custGeom>
                    <a:avLst/>
                    <a:gdLst>
                      <a:gd name="T0" fmla="*/ 85 w 112"/>
                      <a:gd name="T1" fmla="*/ 0 h 390"/>
                      <a:gd name="T2" fmla="*/ 60 w 112"/>
                      <a:gd name="T3" fmla="*/ 97 h 390"/>
                      <a:gd name="T4" fmla="*/ 0 w 112"/>
                      <a:gd name="T5" fmla="*/ 132 h 390"/>
                      <a:gd name="T6" fmla="*/ 17 w 112"/>
                      <a:gd name="T7" fmla="*/ 187 h 390"/>
                      <a:gd name="T8" fmla="*/ 22 w 112"/>
                      <a:gd name="T9" fmla="*/ 232 h 390"/>
                      <a:gd name="T10" fmla="*/ 0 w 112"/>
                      <a:gd name="T11" fmla="*/ 287 h 390"/>
                      <a:gd name="T12" fmla="*/ 5 w 112"/>
                      <a:gd name="T13" fmla="*/ 390 h 390"/>
                      <a:gd name="T14" fmla="*/ 82 w 112"/>
                      <a:gd name="T15" fmla="*/ 347 h 390"/>
                      <a:gd name="T16" fmla="*/ 100 w 112"/>
                      <a:gd name="T17" fmla="*/ 222 h 390"/>
                      <a:gd name="T18" fmla="*/ 112 w 112"/>
                      <a:gd name="T19" fmla="*/ 150 h 390"/>
                      <a:gd name="T20" fmla="*/ 85 w 112"/>
                      <a:gd name="T21" fmla="*/ 0 h 3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2" h="390">
                        <a:moveTo>
                          <a:pt x="85" y="0"/>
                        </a:moveTo>
                        <a:lnTo>
                          <a:pt x="60" y="97"/>
                        </a:lnTo>
                        <a:lnTo>
                          <a:pt x="0" y="132"/>
                        </a:lnTo>
                        <a:lnTo>
                          <a:pt x="17" y="187"/>
                        </a:lnTo>
                        <a:lnTo>
                          <a:pt x="22" y="232"/>
                        </a:lnTo>
                        <a:lnTo>
                          <a:pt x="0" y="287"/>
                        </a:lnTo>
                        <a:lnTo>
                          <a:pt x="5" y="390"/>
                        </a:lnTo>
                        <a:lnTo>
                          <a:pt x="82" y="347"/>
                        </a:lnTo>
                        <a:lnTo>
                          <a:pt x="100" y="222"/>
                        </a:lnTo>
                        <a:lnTo>
                          <a:pt x="112" y="150"/>
                        </a:lnTo>
                        <a:lnTo>
                          <a:pt x="85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33" name="Freeform 25"/>
                  <p:cNvSpPr>
                    <a:spLocks/>
                  </p:cNvSpPr>
                  <p:nvPr/>
                </p:nvSpPr>
                <p:spPr bwMode="auto">
                  <a:xfrm>
                    <a:off x="2590" y="3492"/>
                    <a:ext cx="18" cy="35"/>
                  </a:xfrm>
                  <a:custGeom>
                    <a:avLst/>
                    <a:gdLst>
                      <a:gd name="T0" fmla="*/ 0 w 18"/>
                      <a:gd name="T1" fmla="*/ 3 h 35"/>
                      <a:gd name="T2" fmla="*/ 0 w 18"/>
                      <a:gd name="T3" fmla="*/ 35 h 35"/>
                      <a:gd name="T4" fmla="*/ 18 w 18"/>
                      <a:gd name="T5" fmla="*/ 18 h 35"/>
                      <a:gd name="T6" fmla="*/ 18 w 18"/>
                      <a:gd name="T7" fmla="*/ 0 h 35"/>
                      <a:gd name="T8" fmla="*/ 0 w 18"/>
                      <a:gd name="T9" fmla="*/ 3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35">
                        <a:moveTo>
                          <a:pt x="0" y="3"/>
                        </a:moveTo>
                        <a:lnTo>
                          <a:pt x="0" y="35"/>
                        </a:lnTo>
                        <a:lnTo>
                          <a:pt x="18" y="18"/>
                        </a:lnTo>
                        <a:lnTo>
                          <a:pt x="18" y="0"/>
                        </a:ln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34" name="Freeform 26"/>
                  <p:cNvSpPr>
                    <a:spLocks/>
                  </p:cNvSpPr>
                  <p:nvPr/>
                </p:nvSpPr>
                <p:spPr bwMode="auto">
                  <a:xfrm>
                    <a:off x="2588" y="3537"/>
                    <a:ext cx="22" cy="73"/>
                  </a:xfrm>
                  <a:custGeom>
                    <a:avLst/>
                    <a:gdLst>
                      <a:gd name="T0" fmla="*/ 20 w 22"/>
                      <a:gd name="T1" fmla="*/ 0 h 73"/>
                      <a:gd name="T2" fmla="*/ 0 w 22"/>
                      <a:gd name="T3" fmla="*/ 30 h 73"/>
                      <a:gd name="T4" fmla="*/ 0 w 22"/>
                      <a:gd name="T5" fmla="*/ 73 h 73"/>
                      <a:gd name="T6" fmla="*/ 22 w 22"/>
                      <a:gd name="T7" fmla="*/ 70 h 73"/>
                      <a:gd name="T8" fmla="*/ 20 w 22"/>
                      <a:gd name="T9" fmla="*/ 0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73">
                        <a:moveTo>
                          <a:pt x="20" y="0"/>
                        </a:moveTo>
                        <a:lnTo>
                          <a:pt x="0" y="30"/>
                        </a:lnTo>
                        <a:lnTo>
                          <a:pt x="0" y="73"/>
                        </a:lnTo>
                        <a:lnTo>
                          <a:pt x="22" y="70"/>
                        </a:lnTo>
                        <a:lnTo>
                          <a:pt x="20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35" name="Freeform 27"/>
                  <p:cNvSpPr>
                    <a:spLocks/>
                  </p:cNvSpPr>
                  <p:nvPr/>
                </p:nvSpPr>
                <p:spPr bwMode="auto">
                  <a:xfrm>
                    <a:off x="2675" y="3652"/>
                    <a:ext cx="50" cy="48"/>
                  </a:xfrm>
                  <a:custGeom>
                    <a:avLst/>
                    <a:gdLst>
                      <a:gd name="T0" fmla="*/ 0 w 50"/>
                      <a:gd name="T1" fmla="*/ 0 h 48"/>
                      <a:gd name="T2" fmla="*/ 48 w 50"/>
                      <a:gd name="T3" fmla="*/ 0 h 48"/>
                      <a:gd name="T4" fmla="*/ 50 w 50"/>
                      <a:gd name="T5" fmla="*/ 48 h 48"/>
                      <a:gd name="T6" fmla="*/ 0 w 50"/>
                      <a:gd name="T7" fmla="*/ 0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0" h="48">
                        <a:moveTo>
                          <a:pt x="0" y="0"/>
                        </a:moveTo>
                        <a:lnTo>
                          <a:pt x="48" y="0"/>
                        </a:lnTo>
                        <a:lnTo>
                          <a:pt x="50" y="4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36" name="Freeform 28"/>
                  <p:cNvSpPr>
                    <a:spLocks/>
                  </p:cNvSpPr>
                  <p:nvPr/>
                </p:nvSpPr>
                <p:spPr bwMode="auto">
                  <a:xfrm>
                    <a:off x="2225" y="2065"/>
                    <a:ext cx="4355" cy="2815"/>
                  </a:xfrm>
                  <a:custGeom>
                    <a:avLst/>
                    <a:gdLst>
                      <a:gd name="T0" fmla="*/ 2065 w 4355"/>
                      <a:gd name="T1" fmla="*/ 62 h 2815"/>
                      <a:gd name="T2" fmla="*/ 2898 w 4355"/>
                      <a:gd name="T3" fmla="*/ 27 h 2815"/>
                      <a:gd name="T4" fmla="*/ 3423 w 4355"/>
                      <a:gd name="T5" fmla="*/ 270 h 2815"/>
                      <a:gd name="T6" fmla="*/ 4055 w 4355"/>
                      <a:gd name="T7" fmla="*/ 337 h 2815"/>
                      <a:gd name="T8" fmla="*/ 4338 w 4355"/>
                      <a:gd name="T9" fmla="*/ 570 h 2815"/>
                      <a:gd name="T10" fmla="*/ 3995 w 4355"/>
                      <a:gd name="T11" fmla="*/ 805 h 2815"/>
                      <a:gd name="T12" fmla="*/ 3848 w 4355"/>
                      <a:gd name="T13" fmla="*/ 1027 h 2815"/>
                      <a:gd name="T14" fmla="*/ 3780 w 4355"/>
                      <a:gd name="T15" fmla="*/ 805 h 2815"/>
                      <a:gd name="T16" fmla="*/ 3563 w 4355"/>
                      <a:gd name="T17" fmla="*/ 1002 h 2815"/>
                      <a:gd name="T18" fmla="*/ 3528 w 4355"/>
                      <a:gd name="T19" fmla="*/ 1337 h 2815"/>
                      <a:gd name="T20" fmla="*/ 3518 w 4355"/>
                      <a:gd name="T21" fmla="*/ 1517 h 2815"/>
                      <a:gd name="T22" fmla="*/ 3450 w 4355"/>
                      <a:gd name="T23" fmla="*/ 1515 h 2815"/>
                      <a:gd name="T24" fmla="*/ 3408 w 4355"/>
                      <a:gd name="T25" fmla="*/ 1795 h 2815"/>
                      <a:gd name="T26" fmla="*/ 3113 w 4355"/>
                      <a:gd name="T27" fmla="*/ 2155 h 2815"/>
                      <a:gd name="T28" fmla="*/ 2960 w 4355"/>
                      <a:gd name="T29" fmla="*/ 2592 h 2815"/>
                      <a:gd name="T30" fmla="*/ 2988 w 4355"/>
                      <a:gd name="T31" fmla="*/ 2815 h 2815"/>
                      <a:gd name="T32" fmla="*/ 2393 w 4355"/>
                      <a:gd name="T33" fmla="*/ 2182 h 2815"/>
                      <a:gd name="T34" fmla="*/ 2113 w 4355"/>
                      <a:gd name="T35" fmla="*/ 2710 h 2815"/>
                      <a:gd name="T36" fmla="*/ 1738 w 4355"/>
                      <a:gd name="T37" fmla="*/ 2232 h 2815"/>
                      <a:gd name="T38" fmla="*/ 1208 w 4355"/>
                      <a:gd name="T39" fmla="*/ 1877 h 2815"/>
                      <a:gd name="T40" fmla="*/ 1415 w 4355"/>
                      <a:gd name="T41" fmla="*/ 2112 h 2815"/>
                      <a:gd name="T42" fmla="*/ 1093 w 4355"/>
                      <a:gd name="T43" fmla="*/ 2215 h 2815"/>
                      <a:gd name="T44" fmla="*/ 828 w 4355"/>
                      <a:gd name="T45" fmla="*/ 1837 h 2815"/>
                      <a:gd name="T46" fmla="*/ 940 w 4355"/>
                      <a:gd name="T47" fmla="*/ 1582 h 2815"/>
                      <a:gd name="T48" fmla="*/ 743 w 4355"/>
                      <a:gd name="T49" fmla="*/ 1517 h 2815"/>
                      <a:gd name="T50" fmla="*/ 868 w 4355"/>
                      <a:gd name="T51" fmla="*/ 1442 h 2815"/>
                      <a:gd name="T52" fmla="*/ 928 w 4355"/>
                      <a:gd name="T53" fmla="*/ 1345 h 2815"/>
                      <a:gd name="T54" fmla="*/ 913 w 4355"/>
                      <a:gd name="T55" fmla="*/ 1330 h 2815"/>
                      <a:gd name="T56" fmla="*/ 843 w 4355"/>
                      <a:gd name="T57" fmla="*/ 1337 h 2815"/>
                      <a:gd name="T58" fmla="*/ 770 w 4355"/>
                      <a:gd name="T59" fmla="*/ 1345 h 2815"/>
                      <a:gd name="T60" fmla="*/ 763 w 4355"/>
                      <a:gd name="T61" fmla="*/ 1492 h 2815"/>
                      <a:gd name="T62" fmla="*/ 703 w 4355"/>
                      <a:gd name="T63" fmla="*/ 1582 h 2815"/>
                      <a:gd name="T64" fmla="*/ 595 w 4355"/>
                      <a:gd name="T65" fmla="*/ 1535 h 2815"/>
                      <a:gd name="T66" fmla="*/ 485 w 4355"/>
                      <a:gd name="T67" fmla="*/ 1352 h 2815"/>
                      <a:gd name="T68" fmla="*/ 563 w 4355"/>
                      <a:gd name="T69" fmla="*/ 1532 h 2815"/>
                      <a:gd name="T70" fmla="*/ 538 w 4355"/>
                      <a:gd name="T71" fmla="*/ 1560 h 2815"/>
                      <a:gd name="T72" fmla="*/ 410 w 4355"/>
                      <a:gd name="T73" fmla="*/ 1430 h 2815"/>
                      <a:gd name="T74" fmla="*/ 265 w 4355"/>
                      <a:gd name="T75" fmla="*/ 1395 h 2815"/>
                      <a:gd name="T76" fmla="*/ 0 w 4355"/>
                      <a:gd name="T77" fmla="*/ 1415 h 2815"/>
                      <a:gd name="T78" fmla="*/ 158 w 4355"/>
                      <a:gd name="T79" fmla="*/ 1365 h 2815"/>
                      <a:gd name="T80" fmla="*/ 270 w 4355"/>
                      <a:gd name="T81" fmla="*/ 1180 h 2815"/>
                      <a:gd name="T82" fmla="*/ 420 w 4355"/>
                      <a:gd name="T83" fmla="*/ 1085 h 2815"/>
                      <a:gd name="T84" fmla="*/ 485 w 4355"/>
                      <a:gd name="T85" fmla="*/ 1037 h 2815"/>
                      <a:gd name="T86" fmla="*/ 518 w 4355"/>
                      <a:gd name="T87" fmla="*/ 1097 h 2815"/>
                      <a:gd name="T88" fmla="*/ 633 w 4355"/>
                      <a:gd name="T89" fmla="*/ 1045 h 2815"/>
                      <a:gd name="T90" fmla="*/ 735 w 4355"/>
                      <a:gd name="T91" fmla="*/ 935 h 2815"/>
                      <a:gd name="T92" fmla="*/ 620 w 4355"/>
                      <a:gd name="T93" fmla="*/ 827 h 2815"/>
                      <a:gd name="T94" fmla="*/ 643 w 4355"/>
                      <a:gd name="T95" fmla="*/ 720 h 2815"/>
                      <a:gd name="T96" fmla="*/ 583 w 4355"/>
                      <a:gd name="T97" fmla="*/ 917 h 2815"/>
                      <a:gd name="T98" fmla="*/ 490 w 4355"/>
                      <a:gd name="T99" fmla="*/ 1050 h 2815"/>
                      <a:gd name="T100" fmla="*/ 398 w 4355"/>
                      <a:gd name="T101" fmla="*/ 950 h 2815"/>
                      <a:gd name="T102" fmla="*/ 565 w 4355"/>
                      <a:gd name="T103" fmla="*/ 632 h 2815"/>
                      <a:gd name="T104" fmla="*/ 915 w 4355"/>
                      <a:gd name="T105" fmla="*/ 657 h 2815"/>
                      <a:gd name="T106" fmla="*/ 1055 w 4355"/>
                      <a:gd name="T107" fmla="*/ 677 h 2815"/>
                      <a:gd name="T108" fmla="*/ 1350 w 4355"/>
                      <a:gd name="T109" fmla="*/ 405 h 2815"/>
                      <a:gd name="T110" fmla="*/ 1205 w 4355"/>
                      <a:gd name="T111" fmla="*/ 630 h 28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4355" h="2815">
                        <a:moveTo>
                          <a:pt x="1498" y="492"/>
                        </a:moveTo>
                        <a:lnTo>
                          <a:pt x="1730" y="380"/>
                        </a:lnTo>
                        <a:lnTo>
                          <a:pt x="2073" y="232"/>
                        </a:lnTo>
                        <a:lnTo>
                          <a:pt x="2065" y="62"/>
                        </a:lnTo>
                        <a:lnTo>
                          <a:pt x="2343" y="27"/>
                        </a:lnTo>
                        <a:lnTo>
                          <a:pt x="2503" y="105"/>
                        </a:lnTo>
                        <a:lnTo>
                          <a:pt x="2820" y="0"/>
                        </a:lnTo>
                        <a:lnTo>
                          <a:pt x="2898" y="27"/>
                        </a:lnTo>
                        <a:lnTo>
                          <a:pt x="2958" y="62"/>
                        </a:lnTo>
                        <a:lnTo>
                          <a:pt x="3098" y="210"/>
                        </a:lnTo>
                        <a:lnTo>
                          <a:pt x="3175" y="302"/>
                        </a:lnTo>
                        <a:lnTo>
                          <a:pt x="3423" y="270"/>
                        </a:lnTo>
                        <a:lnTo>
                          <a:pt x="3480" y="265"/>
                        </a:lnTo>
                        <a:lnTo>
                          <a:pt x="3633" y="347"/>
                        </a:lnTo>
                        <a:lnTo>
                          <a:pt x="3805" y="342"/>
                        </a:lnTo>
                        <a:lnTo>
                          <a:pt x="4055" y="337"/>
                        </a:lnTo>
                        <a:lnTo>
                          <a:pt x="4313" y="405"/>
                        </a:lnTo>
                        <a:lnTo>
                          <a:pt x="4355" y="432"/>
                        </a:lnTo>
                        <a:lnTo>
                          <a:pt x="4355" y="492"/>
                        </a:lnTo>
                        <a:lnTo>
                          <a:pt x="4338" y="570"/>
                        </a:lnTo>
                        <a:lnTo>
                          <a:pt x="4175" y="630"/>
                        </a:lnTo>
                        <a:lnTo>
                          <a:pt x="4073" y="675"/>
                        </a:lnTo>
                        <a:lnTo>
                          <a:pt x="4105" y="755"/>
                        </a:lnTo>
                        <a:lnTo>
                          <a:pt x="3995" y="805"/>
                        </a:lnTo>
                        <a:lnTo>
                          <a:pt x="3985" y="915"/>
                        </a:lnTo>
                        <a:lnTo>
                          <a:pt x="3995" y="977"/>
                        </a:lnTo>
                        <a:lnTo>
                          <a:pt x="3883" y="1120"/>
                        </a:lnTo>
                        <a:lnTo>
                          <a:pt x="3848" y="1027"/>
                        </a:lnTo>
                        <a:lnTo>
                          <a:pt x="3848" y="982"/>
                        </a:lnTo>
                        <a:lnTo>
                          <a:pt x="3900" y="892"/>
                        </a:lnTo>
                        <a:lnTo>
                          <a:pt x="3890" y="682"/>
                        </a:lnTo>
                        <a:lnTo>
                          <a:pt x="3780" y="805"/>
                        </a:lnTo>
                        <a:lnTo>
                          <a:pt x="3690" y="865"/>
                        </a:lnTo>
                        <a:lnTo>
                          <a:pt x="3633" y="770"/>
                        </a:lnTo>
                        <a:lnTo>
                          <a:pt x="3578" y="892"/>
                        </a:lnTo>
                        <a:lnTo>
                          <a:pt x="3563" y="1002"/>
                        </a:lnTo>
                        <a:lnTo>
                          <a:pt x="3623" y="1002"/>
                        </a:lnTo>
                        <a:lnTo>
                          <a:pt x="3613" y="1122"/>
                        </a:lnTo>
                        <a:lnTo>
                          <a:pt x="3563" y="1287"/>
                        </a:lnTo>
                        <a:lnTo>
                          <a:pt x="3528" y="1337"/>
                        </a:lnTo>
                        <a:lnTo>
                          <a:pt x="3478" y="1390"/>
                        </a:lnTo>
                        <a:lnTo>
                          <a:pt x="3450" y="1425"/>
                        </a:lnTo>
                        <a:lnTo>
                          <a:pt x="3500" y="1485"/>
                        </a:lnTo>
                        <a:lnTo>
                          <a:pt x="3518" y="1517"/>
                        </a:lnTo>
                        <a:lnTo>
                          <a:pt x="3493" y="1587"/>
                        </a:lnTo>
                        <a:lnTo>
                          <a:pt x="3463" y="1612"/>
                        </a:lnTo>
                        <a:lnTo>
                          <a:pt x="3458" y="1565"/>
                        </a:lnTo>
                        <a:lnTo>
                          <a:pt x="3450" y="1515"/>
                        </a:lnTo>
                        <a:lnTo>
                          <a:pt x="3395" y="1470"/>
                        </a:lnTo>
                        <a:lnTo>
                          <a:pt x="3300" y="1517"/>
                        </a:lnTo>
                        <a:lnTo>
                          <a:pt x="3390" y="1717"/>
                        </a:lnTo>
                        <a:lnTo>
                          <a:pt x="3408" y="1795"/>
                        </a:lnTo>
                        <a:lnTo>
                          <a:pt x="3390" y="1905"/>
                        </a:lnTo>
                        <a:lnTo>
                          <a:pt x="3303" y="2087"/>
                        </a:lnTo>
                        <a:lnTo>
                          <a:pt x="3150" y="2147"/>
                        </a:lnTo>
                        <a:lnTo>
                          <a:pt x="3113" y="2155"/>
                        </a:lnTo>
                        <a:lnTo>
                          <a:pt x="2990" y="2147"/>
                        </a:lnTo>
                        <a:lnTo>
                          <a:pt x="3055" y="2252"/>
                        </a:lnTo>
                        <a:lnTo>
                          <a:pt x="3068" y="2410"/>
                        </a:lnTo>
                        <a:lnTo>
                          <a:pt x="2960" y="2592"/>
                        </a:lnTo>
                        <a:lnTo>
                          <a:pt x="2840" y="2487"/>
                        </a:lnTo>
                        <a:lnTo>
                          <a:pt x="2820" y="2592"/>
                        </a:lnTo>
                        <a:lnTo>
                          <a:pt x="2913" y="2685"/>
                        </a:lnTo>
                        <a:lnTo>
                          <a:pt x="2988" y="2815"/>
                        </a:lnTo>
                        <a:lnTo>
                          <a:pt x="2858" y="2737"/>
                        </a:lnTo>
                        <a:lnTo>
                          <a:pt x="2710" y="2290"/>
                        </a:lnTo>
                        <a:lnTo>
                          <a:pt x="2513" y="2172"/>
                        </a:lnTo>
                        <a:lnTo>
                          <a:pt x="2393" y="2182"/>
                        </a:lnTo>
                        <a:lnTo>
                          <a:pt x="2210" y="2437"/>
                        </a:lnTo>
                        <a:lnTo>
                          <a:pt x="2230" y="2537"/>
                        </a:lnTo>
                        <a:lnTo>
                          <a:pt x="2175" y="2707"/>
                        </a:lnTo>
                        <a:lnTo>
                          <a:pt x="2113" y="2710"/>
                        </a:lnTo>
                        <a:lnTo>
                          <a:pt x="1910" y="2335"/>
                        </a:lnTo>
                        <a:lnTo>
                          <a:pt x="1905" y="2175"/>
                        </a:lnTo>
                        <a:lnTo>
                          <a:pt x="1868" y="2232"/>
                        </a:lnTo>
                        <a:lnTo>
                          <a:pt x="1738" y="2232"/>
                        </a:lnTo>
                        <a:lnTo>
                          <a:pt x="1800" y="2127"/>
                        </a:lnTo>
                        <a:lnTo>
                          <a:pt x="1608" y="2010"/>
                        </a:lnTo>
                        <a:lnTo>
                          <a:pt x="1403" y="2000"/>
                        </a:lnTo>
                        <a:lnTo>
                          <a:pt x="1208" y="1877"/>
                        </a:lnTo>
                        <a:lnTo>
                          <a:pt x="1198" y="2002"/>
                        </a:lnTo>
                        <a:lnTo>
                          <a:pt x="1278" y="2057"/>
                        </a:lnTo>
                        <a:lnTo>
                          <a:pt x="1358" y="2115"/>
                        </a:lnTo>
                        <a:lnTo>
                          <a:pt x="1415" y="2112"/>
                        </a:lnTo>
                        <a:lnTo>
                          <a:pt x="1253" y="2267"/>
                        </a:lnTo>
                        <a:lnTo>
                          <a:pt x="1163" y="2292"/>
                        </a:lnTo>
                        <a:lnTo>
                          <a:pt x="1093" y="2310"/>
                        </a:lnTo>
                        <a:lnTo>
                          <a:pt x="1093" y="2215"/>
                        </a:lnTo>
                        <a:lnTo>
                          <a:pt x="975" y="2050"/>
                        </a:lnTo>
                        <a:lnTo>
                          <a:pt x="883" y="1932"/>
                        </a:lnTo>
                        <a:lnTo>
                          <a:pt x="840" y="1862"/>
                        </a:lnTo>
                        <a:lnTo>
                          <a:pt x="828" y="1837"/>
                        </a:lnTo>
                        <a:lnTo>
                          <a:pt x="825" y="1812"/>
                        </a:lnTo>
                        <a:lnTo>
                          <a:pt x="898" y="1757"/>
                        </a:lnTo>
                        <a:lnTo>
                          <a:pt x="958" y="1712"/>
                        </a:lnTo>
                        <a:lnTo>
                          <a:pt x="940" y="1582"/>
                        </a:lnTo>
                        <a:lnTo>
                          <a:pt x="900" y="1630"/>
                        </a:lnTo>
                        <a:lnTo>
                          <a:pt x="793" y="1630"/>
                        </a:lnTo>
                        <a:lnTo>
                          <a:pt x="743" y="1577"/>
                        </a:lnTo>
                        <a:lnTo>
                          <a:pt x="743" y="1517"/>
                        </a:lnTo>
                        <a:lnTo>
                          <a:pt x="773" y="1517"/>
                        </a:lnTo>
                        <a:lnTo>
                          <a:pt x="798" y="1490"/>
                        </a:lnTo>
                        <a:lnTo>
                          <a:pt x="825" y="1490"/>
                        </a:lnTo>
                        <a:lnTo>
                          <a:pt x="868" y="1442"/>
                        </a:lnTo>
                        <a:lnTo>
                          <a:pt x="938" y="1442"/>
                        </a:lnTo>
                        <a:lnTo>
                          <a:pt x="1000" y="1410"/>
                        </a:lnTo>
                        <a:lnTo>
                          <a:pt x="938" y="1345"/>
                        </a:lnTo>
                        <a:lnTo>
                          <a:pt x="928" y="1345"/>
                        </a:lnTo>
                        <a:lnTo>
                          <a:pt x="928" y="1252"/>
                        </a:lnTo>
                        <a:lnTo>
                          <a:pt x="883" y="1312"/>
                        </a:lnTo>
                        <a:lnTo>
                          <a:pt x="898" y="1330"/>
                        </a:lnTo>
                        <a:lnTo>
                          <a:pt x="913" y="1330"/>
                        </a:lnTo>
                        <a:lnTo>
                          <a:pt x="910" y="1340"/>
                        </a:lnTo>
                        <a:lnTo>
                          <a:pt x="890" y="1342"/>
                        </a:lnTo>
                        <a:lnTo>
                          <a:pt x="865" y="1367"/>
                        </a:lnTo>
                        <a:lnTo>
                          <a:pt x="843" y="1337"/>
                        </a:lnTo>
                        <a:lnTo>
                          <a:pt x="855" y="1320"/>
                        </a:lnTo>
                        <a:lnTo>
                          <a:pt x="823" y="1317"/>
                        </a:lnTo>
                        <a:lnTo>
                          <a:pt x="805" y="1307"/>
                        </a:lnTo>
                        <a:lnTo>
                          <a:pt x="770" y="1345"/>
                        </a:lnTo>
                        <a:lnTo>
                          <a:pt x="773" y="1420"/>
                        </a:lnTo>
                        <a:lnTo>
                          <a:pt x="755" y="1442"/>
                        </a:lnTo>
                        <a:lnTo>
                          <a:pt x="788" y="1492"/>
                        </a:lnTo>
                        <a:lnTo>
                          <a:pt x="763" y="1492"/>
                        </a:lnTo>
                        <a:lnTo>
                          <a:pt x="743" y="1507"/>
                        </a:lnTo>
                        <a:lnTo>
                          <a:pt x="705" y="1507"/>
                        </a:lnTo>
                        <a:lnTo>
                          <a:pt x="673" y="1545"/>
                        </a:lnTo>
                        <a:lnTo>
                          <a:pt x="703" y="1582"/>
                        </a:lnTo>
                        <a:lnTo>
                          <a:pt x="660" y="1632"/>
                        </a:lnTo>
                        <a:lnTo>
                          <a:pt x="620" y="1600"/>
                        </a:lnTo>
                        <a:lnTo>
                          <a:pt x="633" y="1585"/>
                        </a:lnTo>
                        <a:lnTo>
                          <a:pt x="595" y="1535"/>
                        </a:lnTo>
                        <a:lnTo>
                          <a:pt x="595" y="1497"/>
                        </a:lnTo>
                        <a:lnTo>
                          <a:pt x="558" y="1450"/>
                        </a:lnTo>
                        <a:lnTo>
                          <a:pt x="488" y="1375"/>
                        </a:lnTo>
                        <a:lnTo>
                          <a:pt x="485" y="1352"/>
                        </a:lnTo>
                        <a:lnTo>
                          <a:pt x="455" y="1352"/>
                        </a:lnTo>
                        <a:lnTo>
                          <a:pt x="455" y="1392"/>
                        </a:lnTo>
                        <a:lnTo>
                          <a:pt x="510" y="1465"/>
                        </a:lnTo>
                        <a:lnTo>
                          <a:pt x="563" y="1532"/>
                        </a:lnTo>
                        <a:lnTo>
                          <a:pt x="553" y="1540"/>
                        </a:lnTo>
                        <a:lnTo>
                          <a:pt x="538" y="1522"/>
                        </a:lnTo>
                        <a:lnTo>
                          <a:pt x="523" y="1537"/>
                        </a:lnTo>
                        <a:lnTo>
                          <a:pt x="538" y="1560"/>
                        </a:lnTo>
                        <a:lnTo>
                          <a:pt x="515" y="1587"/>
                        </a:lnTo>
                        <a:lnTo>
                          <a:pt x="515" y="1542"/>
                        </a:lnTo>
                        <a:lnTo>
                          <a:pt x="460" y="1482"/>
                        </a:lnTo>
                        <a:lnTo>
                          <a:pt x="410" y="1430"/>
                        </a:lnTo>
                        <a:lnTo>
                          <a:pt x="415" y="1402"/>
                        </a:lnTo>
                        <a:lnTo>
                          <a:pt x="388" y="1375"/>
                        </a:lnTo>
                        <a:lnTo>
                          <a:pt x="370" y="1395"/>
                        </a:lnTo>
                        <a:lnTo>
                          <a:pt x="265" y="1395"/>
                        </a:lnTo>
                        <a:lnTo>
                          <a:pt x="138" y="1550"/>
                        </a:lnTo>
                        <a:lnTo>
                          <a:pt x="53" y="1552"/>
                        </a:lnTo>
                        <a:lnTo>
                          <a:pt x="3" y="1497"/>
                        </a:lnTo>
                        <a:lnTo>
                          <a:pt x="0" y="1415"/>
                        </a:lnTo>
                        <a:lnTo>
                          <a:pt x="28" y="1375"/>
                        </a:lnTo>
                        <a:lnTo>
                          <a:pt x="28" y="1312"/>
                        </a:lnTo>
                        <a:lnTo>
                          <a:pt x="113" y="1310"/>
                        </a:lnTo>
                        <a:lnTo>
                          <a:pt x="158" y="1365"/>
                        </a:lnTo>
                        <a:lnTo>
                          <a:pt x="195" y="1315"/>
                        </a:lnTo>
                        <a:lnTo>
                          <a:pt x="195" y="1230"/>
                        </a:lnTo>
                        <a:lnTo>
                          <a:pt x="155" y="1180"/>
                        </a:lnTo>
                        <a:lnTo>
                          <a:pt x="270" y="1180"/>
                        </a:lnTo>
                        <a:lnTo>
                          <a:pt x="300" y="1142"/>
                        </a:lnTo>
                        <a:lnTo>
                          <a:pt x="320" y="1140"/>
                        </a:lnTo>
                        <a:lnTo>
                          <a:pt x="375" y="1085"/>
                        </a:lnTo>
                        <a:lnTo>
                          <a:pt x="420" y="1085"/>
                        </a:lnTo>
                        <a:lnTo>
                          <a:pt x="423" y="1002"/>
                        </a:lnTo>
                        <a:lnTo>
                          <a:pt x="455" y="965"/>
                        </a:lnTo>
                        <a:lnTo>
                          <a:pt x="455" y="1002"/>
                        </a:lnTo>
                        <a:lnTo>
                          <a:pt x="485" y="1037"/>
                        </a:lnTo>
                        <a:lnTo>
                          <a:pt x="485" y="1052"/>
                        </a:lnTo>
                        <a:lnTo>
                          <a:pt x="455" y="1085"/>
                        </a:lnTo>
                        <a:lnTo>
                          <a:pt x="510" y="1085"/>
                        </a:lnTo>
                        <a:lnTo>
                          <a:pt x="518" y="1097"/>
                        </a:lnTo>
                        <a:lnTo>
                          <a:pt x="560" y="1060"/>
                        </a:lnTo>
                        <a:lnTo>
                          <a:pt x="593" y="1090"/>
                        </a:lnTo>
                        <a:lnTo>
                          <a:pt x="613" y="1065"/>
                        </a:lnTo>
                        <a:lnTo>
                          <a:pt x="633" y="1045"/>
                        </a:lnTo>
                        <a:lnTo>
                          <a:pt x="633" y="980"/>
                        </a:lnTo>
                        <a:lnTo>
                          <a:pt x="668" y="1020"/>
                        </a:lnTo>
                        <a:lnTo>
                          <a:pt x="670" y="935"/>
                        </a:lnTo>
                        <a:lnTo>
                          <a:pt x="735" y="935"/>
                        </a:lnTo>
                        <a:lnTo>
                          <a:pt x="738" y="907"/>
                        </a:lnTo>
                        <a:lnTo>
                          <a:pt x="638" y="907"/>
                        </a:lnTo>
                        <a:lnTo>
                          <a:pt x="620" y="882"/>
                        </a:lnTo>
                        <a:lnTo>
                          <a:pt x="620" y="827"/>
                        </a:lnTo>
                        <a:lnTo>
                          <a:pt x="663" y="767"/>
                        </a:lnTo>
                        <a:lnTo>
                          <a:pt x="708" y="707"/>
                        </a:lnTo>
                        <a:lnTo>
                          <a:pt x="700" y="667"/>
                        </a:lnTo>
                        <a:lnTo>
                          <a:pt x="643" y="720"/>
                        </a:lnTo>
                        <a:lnTo>
                          <a:pt x="595" y="772"/>
                        </a:lnTo>
                        <a:lnTo>
                          <a:pt x="555" y="825"/>
                        </a:lnTo>
                        <a:lnTo>
                          <a:pt x="560" y="890"/>
                        </a:lnTo>
                        <a:lnTo>
                          <a:pt x="583" y="917"/>
                        </a:lnTo>
                        <a:lnTo>
                          <a:pt x="553" y="957"/>
                        </a:lnTo>
                        <a:lnTo>
                          <a:pt x="548" y="1005"/>
                        </a:lnTo>
                        <a:lnTo>
                          <a:pt x="518" y="1045"/>
                        </a:lnTo>
                        <a:lnTo>
                          <a:pt x="490" y="1050"/>
                        </a:lnTo>
                        <a:lnTo>
                          <a:pt x="490" y="950"/>
                        </a:lnTo>
                        <a:lnTo>
                          <a:pt x="460" y="927"/>
                        </a:lnTo>
                        <a:lnTo>
                          <a:pt x="433" y="950"/>
                        </a:lnTo>
                        <a:lnTo>
                          <a:pt x="398" y="950"/>
                        </a:lnTo>
                        <a:lnTo>
                          <a:pt x="400" y="825"/>
                        </a:lnTo>
                        <a:lnTo>
                          <a:pt x="423" y="795"/>
                        </a:lnTo>
                        <a:lnTo>
                          <a:pt x="485" y="722"/>
                        </a:lnTo>
                        <a:lnTo>
                          <a:pt x="565" y="632"/>
                        </a:lnTo>
                        <a:lnTo>
                          <a:pt x="618" y="570"/>
                        </a:lnTo>
                        <a:lnTo>
                          <a:pt x="760" y="487"/>
                        </a:lnTo>
                        <a:lnTo>
                          <a:pt x="898" y="582"/>
                        </a:lnTo>
                        <a:lnTo>
                          <a:pt x="915" y="657"/>
                        </a:lnTo>
                        <a:lnTo>
                          <a:pt x="888" y="662"/>
                        </a:lnTo>
                        <a:lnTo>
                          <a:pt x="830" y="652"/>
                        </a:lnTo>
                        <a:lnTo>
                          <a:pt x="898" y="740"/>
                        </a:lnTo>
                        <a:lnTo>
                          <a:pt x="1055" y="677"/>
                        </a:lnTo>
                        <a:lnTo>
                          <a:pt x="1188" y="627"/>
                        </a:lnTo>
                        <a:lnTo>
                          <a:pt x="1148" y="542"/>
                        </a:lnTo>
                        <a:lnTo>
                          <a:pt x="1270" y="402"/>
                        </a:lnTo>
                        <a:lnTo>
                          <a:pt x="1350" y="405"/>
                        </a:lnTo>
                        <a:lnTo>
                          <a:pt x="1273" y="452"/>
                        </a:lnTo>
                        <a:lnTo>
                          <a:pt x="1223" y="535"/>
                        </a:lnTo>
                        <a:lnTo>
                          <a:pt x="1205" y="580"/>
                        </a:lnTo>
                        <a:lnTo>
                          <a:pt x="1205" y="630"/>
                        </a:lnTo>
                        <a:lnTo>
                          <a:pt x="1258" y="660"/>
                        </a:lnTo>
                        <a:lnTo>
                          <a:pt x="1328" y="707"/>
                        </a:lnTo>
                        <a:lnTo>
                          <a:pt x="1498" y="492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</p:grpSp>
          </p:grpSp>
          <p:sp>
            <p:nvSpPr>
              <p:cNvPr id="10" name="WordArt 29"/>
              <p:cNvSpPr>
                <a:spLocks noChangeArrowheads="1" noChangeShapeType="1" noTextEdit="1"/>
              </p:cNvSpPr>
              <p:nvPr/>
            </p:nvSpPr>
            <p:spPr bwMode="auto">
              <a:xfrm rot="-17795999">
                <a:off x="826" y="1634"/>
                <a:ext cx="789" cy="372"/>
              </a:xfrm>
              <a:prstGeom prst="rect">
                <a:avLst/>
              </a:prstGeom>
              <a:extLst>
                <a:ext uri="{AF507438-7753-43E0-B8FC-AC1667EBCBE1}">
                  <a14:hiddenEffects xmlns=""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ArchDown">
                  <a:avLst>
                    <a:gd name="adj" fmla="val 21583486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uk-UA" sz="3600" kern="10" spc="0" dirty="0" smtClean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3366FF"/>
                    </a:solidFill>
                    <a:effectLst/>
                    <a:latin typeface="Times New Roman"/>
                    <a:cs typeface="Times New Roman"/>
                  </a:rPr>
                  <a:t>Дизайн</a:t>
                </a:r>
                <a:endParaRPr lang="uk-UA" sz="3600" kern="10" spc="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3366FF"/>
                  </a:solidFill>
                  <a:effectLst/>
                  <a:latin typeface="Times New Roman"/>
                  <a:cs typeface="Times New Roman"/>
                </a:endParaRPr>
              </a:p>
            </p:txBody>
          </p:sp>
          <p:sp>
            <p:nvSpPr>
              <p:cNvPr id="11" name="WordArt 30"/>
              <p:cNvSpPr>
                <a:spLocks noChangeArrowheads="1" noChangeShapeType="1" noTextEdit="1"/>
              </p:cNvSpPr>
              <p:nvPr/>
            </p:nvSpPr>
            <p:spPr bwMode="auto">
              <a:xfrm rot="294458">
                <a:off x="1222" y="960"/>
                <a:ext cx="983" cy="512"/>
              </a:xfrm>
              <a:prstGeom prst="rect">
                <a:avLst/>
              </a:prstGeom>
              <a:extLst>
                <a:ext uri="{AF507438-7753-43E0-B8FC-AC1667EBCBE1}">
                  <a14:hiddenEffects xmlns=""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ArchUp">
                  <a:avLst>
                    <a:gd name="adj" fmla="val 11126035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uk-UA" sz="3600" kern="10" spc="0" dirty="0" smtClean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3366FF"/>
                    </a:solidFill>
                    <a:effectLst/>
                    <a:latin typeface="Times New Roman"/>
                    <a:cs typeface="Times New Roman"/>
                  </a:rPr>
                  <a:t>Текстиль</a:t>
                </a:r>
                <a:endParaRPr lang="uk-UA" sz="3600" kern="10" spc="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3366FF"/>
                  </a:solidFill>
                  <a:effectLst/>
                  <a:latin typeface="Times New Roman"/>
                  <a:cs typeface="Times New Roman"/>
                </a:endParaRPr>
              </a:p>
            </p:txBody>
          </p:sp>
          <p:sp>
            <p:nvSpPr>
              <p:cNvPr id="12" name="WordArt 31"/>
              <p:cNvSpPr>
                <a:spLocks noChangeArrowheads="1" noChangeShapeType="1" noTextEdit="1"/>
              </p:cNvSpPr>
              <p:nvPr/>
            </p:nvSpPr>
            <p:spPr bwMode="auto">
              <a:xfrm rot="-4084826">
                <a:off x="1844" y="1695"/>
                <a:ext cx="693" cy="232"/>
              </a:xfrm>
              <a:prstGeom prst="rect">
                <a:avLst/>
              </a:prstGeom>
              <a:extLst>
                <a:ext uri="{AF507438-7753-43E0-B8FC-AC1667EBCBE1}">
                  <a14:hiddenEffects xmlns=""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ArchDown">
                  <a:avLst>
                    <a:gd name="adj" fmla="val 167557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uk-UA" sz="2800" kern="10" spc="0" dirty="0" smtClean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3366FF"/>
                    </a:solidFill>
                    <a:effectLst/>
                    <a:latin typeface="Times New Roman"/>
                    <a:cs typeface="Times New Roman"/>
                  </a:rPr>
                  <a:t>Сервіс</a:t>
                </a:r>
                <a:endParaRPr lang="uk-UA" sz="2800" kern="10" spc="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3366FF"/>
                  </a:solidFill>
                  <a:effectLst/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8" name="WordArt 32"/>
            <p:cNvSpPr>
              <a:spLocks noChangeArrowheads="1" noChangeShapeType="1" noTextEdit="1"/>
            </p:cNvSpPr>
            <p:nvPr/>
          </p:nvSpPr>
          <p:spPr bwMode="auto">
            <a:xfrm>
              <a:off x="5479" y="4055"/>
              <a:ext cx="1307" cy="967"/>
            </a:xfrm>
            <a:prstGeom prst="rect">
              <a:avLst/>
            </a:prstGeom>
            <a:extLst>
              <a:ext uri="{AF507438-7753-43E0-B8FC-AC1667EBCBE1}">
                <a14:hiddenEffects xmlns=""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uk-UA" sz="1800" kern="10" spc="0" dirty="0" smtClean="0"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latin typeface="Times New Roman"/>
                  <a:cs typeface="Times New Roman"/>
                </a:rPr>
                <a:t>ДВНЗ</a:t>
              </a:r>
            </a:p>
            <a:p>
              <a:pPr algn="ctr" rtl="0">
                <a:buNone/>
              </a:pPr>
              <a:r>
                <a:rPr lang="uk-UA" sz="1800" kern="10" spc="0" dirty="0" smtClean="0"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latin typeface="Times New Roman"/>
                  <a:cs typeface="Times New Roman"/>
                </a:rPr>
                <a:t>"ХКТД</a:t>
              </a:r>
              <a:r>
                <a:rPr lang="uk-UA" sz="1800" kern="10" spc="0" dirty="0" smtClean="0"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  <a:solidFill>
                    <a:srgbClr val="C00000"/>
                  </a:solidFill>
                  <a:effectLst/>
                  <a:latin typeface="Times New Roman"/>
                  <a:cs typeface="Times New Roman"/>
                </a:rPr>
                <a:t>"</a:t>
              </a:r>
              <a:endParaRPr lang="uk-UA" sz="1800" kern="10" spc="0" dirty="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/>
                <a:latin typeface="Times New Roman"/>
                <a:cs typeface="Times New Roman"/>
              </a:endParaRPr>
            </a:p>
          </p:txBody>
        </p:sp>
      </p:grpSp>
      <p:pic>
        <p:nvPicPr>
          <p:cNvPr id="43" name="Picture 3" descr="\\192.168.7.1\общая-т1\КОННОВА\Фото с фотоапарата\IMG_06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2678" b="9345"/>
          <a:stretch/>
        </p:blipFill>
        <p:spPr bwMode="auto">
          <a:xfrm>
            <a:off x="6876256" y="3637552"/>
            <a:ext cx="2160240" cy="3103816"/>
          </a:xfrm>
          <a:prstGeom prst="round2Diag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5" descr="\\192.168.7.1\общая-т1\КАШИНА Т.К\Фото\Коннова\Студенческая весна 2016\IMG_54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534" t="11429"/>
          <a:stretch/>
        </p:blipFill>
        <p:spPr bwMode="auto">
          <a:xfrm>
            <a:off x="5436096" y="1556792"/>
            <a:ext cx="2232248" cy="2902097"/>
          </a:xfrm>
          <a:prstGeom prst="round2Diag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Рисунок 43" descr="H:\фото\8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2492896"/>
            <a:ext cx="3024336" cy="4104456"/>
          </a:xfrm>
          <a:prstGeom prst="round2Diag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3859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2952328" cy="41753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188640"/>
            <a:ext cx="4608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Всеукраїнський </a:t>
            </a:r>
            <a:r>
              <a:rPr lang="uk-UA" sz="3200" b="1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онлайн-конкурс</a:t>
            </a:r>
            <a:r>
              <a:rPr lang="uk-UA" sz="32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ескізів</a:t>
            </a:r>
          </a:p>
          <a:p>
            <a:pPr algn="ctr"/>
            <a:r>
              <a:rPr lang="uk-UA" sz="32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«Модний образ»</a:t>
            </a:r>
            <a:endParaRPr lang="uk-UA" sz="32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060848"/>
            <a:ext cx="48965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Київський національний університет культури і  мистецтв  організував і провів  Всеукраїнський </a:t>
            </a:r>
            <a:r>
              <a:rPr lang="uk-UA" b="1" i="1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онлайн-конкурс</a:t>
            </a:r>
            <a:r>
              <a:rPr lang="uk-UA" b="1" i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ескізів</a:t>
            </a:r>
          </a:p>
          <a:p>
            <a:pPr algn="ctr"/>
            <a:r>
              <a:rPr lang="uk-UA" b="1" i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«Модний образ»</a:t>
            </a:r>
          </a:p>
          <a:p>
            <a:pPr algn="ctr"/>
            <a:r>
              <a:rPr lang="uk-UA" b="1" i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Роботи студентів Державного вищого навчального закладу «Харківський коледж текстилю та дизайну» вийшли у фінал. </a:t>
            </a:r>
            <a:endParaRPr lang="uk-UA" sz="1900" b="1" i="1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Коледж  нагороджений</a:t>
            </a:r>
          </a:p>
          <a:p>
            <a:pPr algn="ctr"/>
            <a:r>
              <a:rPr lang="uk-UA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Дипломом за участь у конкурсі</a:t>
            </a:r>
            <a:endParaRPr lang="uk-UA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4941168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творчу наснагу у праці педагога та плекання студентських талантів дипломом нагороджена викладач </a:t>
            </a:r>
          </a:p>
          <a:p>
            <a:pPr algn="ctr"/>
            <a:r>
              <a:rPr lang="uk-UA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Брижинська</a:t>
            </a:r>
            <a:r>
              <a:rPr lang="uk-UA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Галина Федорівна</a:t>
            </a:r>
            <a:endParaRPr lang="uk-UA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543" r="731"/>
          <a:stretch/>
        </p:blipFill>
        <p:spPr>
          <a:xfrm>
            <a:off x="6263680" y="2695263"/>
            <a:ext cx="2880320" cy="41901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3332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21" r="50103"/>
          <a:stretch/>
        </p:blipFill>
        <p:spPr>
          <a:xfrm>
            <a:off x="0" y="1778153"/>
            <a:ext cx="1728135" cy="26646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957"/>
          <a:stretch/>
        </p:blipFill>
        <p:spPr>
          <a:xfrm>
            <a:off x="1691680" y="764704"/>
            <a:ext cx="1808653" cy="27036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88" r="47821"/>
          <a:stretch/>
        </p:blipFill>
        <p:spPr>
          <a:xfrm>
            <a:off x="2780253" y="1772816"/>
            <a:ext cx="1887408" cy="27036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179" b="1090"/>
          <a:stretch/>
        </p:blipFill>
        <p:spPr>
          <a:xfrm>
            <a:off x="4355976" y="765864"/>
            <a:ext cx="1840134" cy="27036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94" r="50206"/>
          <a:stretch/>
        </p:blipFill>
        <p:spPr>
          <a:xfrm>
            <a:off x="5796136" y="1628800"/>
            <a:ext cx="1836301" cy="27036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201"/>
          <a:stretch/>
        </p:blipFill>
        <p:spPr>
          <a:xfrm>
            <a:off x="7246536" y="908720"/>
            <a:ext cx="1811895" cy="27036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188"/>
          <a:stretch/>
        </p:blipFill>
        <p:spPr>
          <a:xfrm>
            <a:off x="224976" y="4188430"/>
            <a:ext cx="1688945" cy="25202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74" r="50313"/>
          <a:stretch/>
        </p:blipFill>
        <p:spPr>
          <a:xfrm>
            <a:off x="1907704" y="4077072"/>
            <a:ext cx="1700760" cy="25538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060"/>
          <a:stretch/>
        </p:blipFill>
        <p:spPr>
          <a:xfrm>
            <a:off x="4283968" y="4019485"/>
            <a:ext cx="1846362" cy="27218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24" r="47799"/>
          <a:stretch/>
        </p:blipFill>
        <p:spPr>
          <a:xfrm>
            <a:off x="7092280" y="4005048"/>
            <a:ext cx="1883073" cy="27036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6041" y="14904"/>
            <a:ext cx="7704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Нагороди за ескізи «Модний образ»</a:t>
            </a:r>
          </a:p>
          <a:p>
            <a:pPr algn="ctr"/>
            <a:r>
              <a:rPr lang="uk-UA" sz="28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наших студентів</a:t>
            </a:r>
            <a:endParaRPr lang="uk-UA" sz="28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332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4062908" cy="30148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487245"/>
            <a:ext cx="6414681" cy="31849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8640"/>
            <a:ext cx="4062908" cy="30148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2684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48" t="1332" r="1537" b="1067"/>
          <a:stretch/>
        </p:blipFill>
        <p:spPr>
          <a:xfrm>
            <a:off x="4968551" y="980728"/>
            <a:ext cx="4067945" cy="57820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-18200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Обласний молодіжний фестиваль мод</a:t>
            </a:r>
          </a:p>
          <a:p>
            <a:pPr algn="ctr"/>
            <a:r>
              <a:rPr lang="uk-UA" sz="32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«Весняна акварель - 2017»</a:t>
            </a:r>
            <a:endParaRPr lang="uk-UA" sz="32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484784"/>
            <a:ext cx="43924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Дніпропетровська обласна адміністрація, </a:t>
            </a:r>
          </a:p>
          <a:p>
            <a:pPr algn="ctr"/>
            <a:r>
              <a:rPr lang="uk-UA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ДВНЗ “ Дніпропетровський коледж текстилю та </a:t>
            </a:r>
            <a:r>
              <a:rPr lang="uk-UA" b="1" i="1" dirty="0" err="1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дизайну”</a:t>
            </a:r>
            <a:r>
              <a:rPr lang="uk-UA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 організували та провели Обласний молодіжний </a:t>
            </a:r>
            <a:r>
              <a:rPr lang="uk-UA" b="1" i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фестиваль мод</a:t>
            </a:r>
          </a:p>
          <a:p>
            <a:pPr algn="ctr"/>
            <a:r>
              <a:rPr lang="uk-UA" b="1" i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«Весняна акварель - 2017»</a:t>
            </a:r>
          </a:p>
          <a:p>
            <a:pPr algn="ctr"/>
            <a:r>
              <a:rPr lang="uk-UA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Дипломом нагороджений театр мод «</a:t>
            </a:r>
            <a:r>
              <a:rPr lang="uk-UA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Текстимул</a:t>
            </a:r>
            <a:r>
              <a:rPr lang="uk-UA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/>
            <a:r>
              <a:rPr lang="uk-UA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uk-UA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студентську  колекцію одягу «Корида» </a:t>
            </a:r>
          </a:p>
          <a:p>
            <a:pPr algn="ctr"/>
            <a:r>
              <a:rPr lang="uk-UA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 номінації «Модна історія»</a:t>
            </a:r>
            <a:endParaRPr lang="uk-UA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339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11" t="1068" r="3410" b="1201"/>
          <a:stretch/>
        </p:blipFill>
        <p:spPr>
          <a:xfrm>
            <a:off x="5148064" y="1186567"/>
            <a:ext cx="3729127" cy="54451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116632"/>
            <a:ext cx="8208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Міський конкурс художньої самодіяльності</a:t>
            </a:r>
          </a:p>
          <a:p>
            <a:pPr algn="ctr"/>
            <a:r>
              <a:rPr lang="uk-UA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«Студентська весна - 2017»</a:t>
            </a:r>
            <a:endParaRPr lang="uk-UA" sz="32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628800"/>
            <a:ext cx="460851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Харківська міська рада, </a:t>
            </a:r>
          </a:p>
          <a:p>
            <a:pPr algn="ctr"/>
            <a:r>
              <a:rPr lang="uk-UA" sz="20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Департамент у справах сім</a:t>
            </a:r>
            <a:r>
              <a:rPr lang="en-US" sz="20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0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ї ,  молоді та спорту організували і провели</a:t>
            </a:r>
          </a:p>
          <a:p>
            <a:pPr algn="ctr"/>
            <a:r>
              <a:rPr lang="uk-UA" sz="20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Міський конкурс художньої самодіяльності</a:t>
            </a:r>
          </a:p>
          <a:p>
            <a:pPr algn="ctr"/>
            <a:r>
              <a:rPr lang="uk-UA" sz="20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«Студентська весна - 2017» , де</a:t>
            </a:r>
          </a:p>
          <a:p>
            <a:pPr algn="ctr"/>
            <a:r>
              <a:rPr lang="uk-UA" sz="20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свою фахову майстерність показали студенти спеціальності </a:t>
            </a:r>
            <a:r>
              <a:rPr lang="uk-UA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“Моделювання</a:t>
            </a:r>
            <a:r>
              <a:rPr lang="uk-UA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та конструювання промислових </a:t>
            </a:r>
            <a:r>
              <a:rPr lang="uk-UA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виробів”</a:t>
            </a:r>
            <a:r>
              <a:rPr lang="uk-UA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 студентський театр мод </a:t>
            </a:r>
            <a:r>
              <a:rPr lang="uk-UA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“Текстимул”</a:t>
            </a:r>
            <a:r>
              <a:rPr lang="uk-UA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коледжу , які   посіли  ІІ місце</a:t>
            </a:r>
          </a:p>
          <a:p>
            <a:pPr algn="ctr"/>
            <a:r>
              <a:rPr lang="uk-UA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в Оригінальному </a:t>
            </a:r>
            <a:r>
              <a:rPr lang="uk-UA" sz="2000" b="1" i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жанрі”</a:t>
            </a:r>
            <a:endParaRPr lang="uk-UA" sz="2000" b="1" i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144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фото\грудень красиві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2700808" cy="4759913"/>
          </a:xfrm>
          <a:prstGeom prst="rect">
            <a:avLst/>
          </a:prstGeom>
          <a:noFill/>
        </p:spPr>
      </p:pic>
      <p:pic>
        <p:nvPicPr>
          <p:cNvPr id="9219" name="Picture 3" descr="H:\фото\облож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5056" y="2996952"/>
            <a:ext cx="5529432" cy="367240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29549"/>
            <a:ext cx="8964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Міський конкурс художньої самодіяльності</a:t>
            </a:r>
          </a:p>
          <a:p>
            <a:pPr algn="ctr"/>
            <a:r>
              <a:rPr lang="uk-UA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«Студентська весна - 2017»</a:t>
            </a:r>
            <a:endParaRPr lang="uk-UA" sz="32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3"/>
          <p:cNvSpPr txBox="1">
            <a:spLocks/>
          </p:cNvSpPr>
          <p:nvPr/>
        </p:nvSpPr>
        <p:spPr>
          <a:xfrm>
            <a:off x="2952328" y="1604663"/>
            <a:ext cx="5132880" cy="1008112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  <a:defRPr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Розроблена студентами  коледжу  </a:t>
            </a:r>
          </a:p>
          <a:p>
            <a:pPr marL="0" indent="0" algn="r">
              <a:spcBef>
                <a:spcPct val="0"/>
              </a:spcBef>
              <a:buNone/>
              <a:defRPr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під керівництвом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викладачаів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ct val="0"/>
              </a:spcBef>
              <a:buNone/>
              <a:defRPr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Міхєєва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Л.С.,</a:t>
            </a:r>
          </a:p>
          <a:p>
            <a:pPr marL="0" indent="0" algn="r">
              <a:spcBef>
                <a:spcPct val="0"/>
              </a:spcBef>
              <a:buNone/>
              <a:defRPr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Літвінова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Є.В.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51937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ХХ Ювілейний чемпіонат України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836712"/>
            <a:ext cx="432048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>
                <a:solidFill>
                  <a:srgbClr val="237B71"/>
                </a:solidFill>
                <a:latin typeface="Times New Roman" pitchFamily="18" charset="0"/>
                <a:cs typeface="Times New Roman" pitchFamily="18" charset="0"/>
              </a:rPr>
              <a:t>Спілка перукарів України на чолі з Президентом </a:t>
            </a:r>
            <a:r>
              <a:rPr lang="uk-UA" sz="2000" b="1" i="1" dirty="0" err="1" smtClean="0">
                <a:solidFill>
                  <a:srgbClr val="237B71"/>
                </a:solidFill>
                <a:latin typeface="Times New Roman" pitchFamily="18" charset="0"/>
                <a:cs typeface="Times New Roman" pitchFamily="18" charset="0"/>
              </a:rPr>
              <a:t>Толубко</a:t>
            </a:r>
            <a:r>
              <a:rPr lang="uk-UA" sz="2000" b="1" i="1" dirty="0" smtClean="0">
                <a:solidFill>
                  <a:srgbClr val="237B71"/>
                </a:solidFill>
                <a:latin typeface="Times New Roman" pitchFamily="18" charset="0"/>
                <a:cs typeface="Times New Roman" pitchFamily="18" charset="0"/>
              </a:rPr>
              <a:t> О.В. провела </a:t>
            </a:r>
            <a:r>
              <a:rPr lang="uk-UA" sz="2000" b="1" i="1" dirty="0" smtClean="0">
                <a:solidFill>
                  <a:srgbClr val="12927D"/>
                </a:solidFill>
                <a:latin typeface="Times New Roman" pitchFamily="18" charset="0"/>
                <a:cs typeface="Times New Roman" pitchFamily="18" charset="0"/>
              </a:rPr>
              <a:t>ХХ Ювілейний чемпіонат України</a:t>
            </a:r>
            <a:r>
              <a:rPr lang="uk-UA" sz="2000" b="1" i="1" dirty="0" smtClean="0">
                <a:solidFill>
                  <a:srgbClr val="237B71"/>
                </a:solidFill>
                <a:latin typeface="Times New Roman" pitchFamily="18" charset="0"/>
                <a:cs typeface="Times New Roman" pitchFamily="18" charset="0"/>
              </a:rPr>
              <a:t>, де свою фахову майстерність показали студенти спеціальності «Перукарське мистецтво та </a:t>
            </a:r>
            <a:r>
              <a:rPr lang="uk-UA" sz="2000" b="1" i="1" dirty="0">
                <a:solidFill>
                  <a:srgbClr val="237B7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000" b="1" i="1" dirty="0" smtClean="0">
                <a:solidFill>
                  <a:srgbClr val="237B71"/>
                </a:solidFill>
                <a:latin typeface="Times New Roman" pitchFamily="18" charset="0"/>
                <a:cs typeface="Times New Roman" pitchFamily="18" charset="0"/>
              </a:rPr>
              <a:t>екоративна косметика»</a:t>
            </a:r>
          </a:p>
          <a:p>
            <a:pPr algn="ctr"/>
            <a:r>
              <a:rPr lang="uk-UA" sz="2000" b="1" i="1" dirty="0" smtClean="0">
                <a:solidFill>
                  <a:srgbClr val="237B71"/>
                </a:solidFill>
                <a:latin typeface="Times New Roman" pitchFamily="18" charset="0"/>
                <a:cs typeface="Times New Roman" pitchFamily="18" charset="0"/>
              </a:rPr>
              <a:t> під керівництвом викладачів  </a:t>
            </a:r>
            <a:r>
              <a:rPr lang="uk-UA" sz="2000" b="1" i="1" dirty="0" err="1" smtClean="0">
                <a:solidFill>
                  <a:srgbClr val="237B71"/>
                </a:solidFill>
                <a:latin typeface="Times New Roman" pitchFamily="18" charset="0"/>
                <a:cs typeface="Times New Roman" pitchFamily="18" charset="0"/>
              </a:rPr>
              <a:t>Коннової</a:t>
            </a:r>
            <a:r>
              <a:rPr lang="uk-UA" sz="2000" b="1" i="1" dirty="0" smtClean="0">
                <a:solidFill>
                  <a:srgbClr val="237B71"/>
                </a:solidFill>
                <a:latin typeface="Times New Roman" pitchFamily="18" charset="0"/>
                <a:cs typeface="Times New Roman" pitchFamily="18" charset="0"/>
              </a:rPr>
              <a:t> Т.А., Крупки О.Є.</a:t>
            </a:r>
          </a:p>
          <a:p>
            <a:pPr algn="ctr"/>
            <a:r>
              <a:rPr lang="uk-UA" sz="2000" b="1" i="1" dirty="0" smtClean="0">
                <a:solidFill>
                  <a:srgbClr val="237B71"/>
                </a:solidFill>
                <a:latin typeface="Times New Roman" pitchFamily="18" charset="0"/>
                <a:cs typeface="Times New Roman" pitchFamily="18" charset="0"/>
              </a:rPr>
              <a:t>Державний вищий навчальний заклад «Харківський коледж текстилю та дизайну»</a:t>
            </a:r>
          </a:p>
          <a:p>
            <a:pPr algn="ctr"/>
            <a:r>
              <a:rPr lang="uk-UA" sz="2000" b="1" i="1" dirty="0" smtClean="0">
                <a:solidFill>
                  <a:srgbClr val="237B71"/>
                </a:solidFill>
                <a:latin typeface="Times New Roman" pitchFamily="18" charset="0"/>
                <a:cs typeface="Times New Roman" pitchFamily="18" charset="0"/>
              </a:rPr>
              <a:t>нагороджений</a:t>
            </a:r>
            <a:endParaRPr lang="uk-UA" sz="2000" b="1" i="1" dirty="0">
              <a:solidFill>
                <a:srgbClr val="237B7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Дипломом за участь у конкурсі, дипломом </a:t>
            </a:r>
            <a:r>
              <a:rPr lang="uk-UA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“Краща</a:t>
            </a:r>
            <a:r>
              <a:rPr lang="uk-UA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команда”</a:t>
            </a:r>
            <a:r>
              <a:rPr lang="uk-UA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Студенти коледжу посіли  5 призових місць у різних номінаціях</a:t>
            </a:r>
            <a:r>
              <a:rPr lang="uk-UA" sz="2000" b="1" i="1" dirty="0" smtClean="0">
                <a:solidFill>
                  <a:srgbClr val="237B7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uk-UA" sz="2000" b="1" i="1" dirty="0">
              <a:solidFill>
                <a:srgbClr val="237B7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237B71"/>
              </a:solidFill>
            </a:endParaRPr>
          </a:p>
        </p:txBody>
      </p:sp>
      <p:pic>
        <p:nvPicPr>
          <p:cNvPr id="5122" name="Picture 2" descr="\\192.168.7.1\общая-т1\Коваль Дарья(НЕ УДАЛЯТЬ!!!)\КОВАЛЬ ДАРЬЯ НОВАЯ\ДОСЯГНЕННЯ\Чемпіонат України 2017 Коннова\дипломі\Сканировать10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89" t="1482" r="5454" b="1799"/>
          <a:stretch/>
        </p:blipFill>
        <p:spPr bwMode="auto">
          <a:xfrm>
            <a:off x="5262917" y="980728"/>
            <a:ext cx="3759280" cy="57389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4116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192.168.7.1\общая-т1\Коваль Дарья(НЕ УДАЛЯТЬ!!!)\КОВАЛЬ ДАРЬЯ НОВАЯ\ДОСЯГНЕННЯ\Чемпіонат України 2017 Коннова\дипломі\Сканировать1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24" t="1482" r="2252"/>
          <a:stretch/>
        </p:blipFill>
        <p:spPr bwMode="auto">
          <a:xfrm>
            <a:off x="4644008" y="488054"/>
            <a:ext cx="4164805" cy="59652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\\192.168.7.1\общая-т1\Коваль Дарья(НЕ УДАЛЯТЬ!!!)\КОВАЛЬ ДАРЬЯ НОВАЯ\ДОСЯГНЕННЯ\Чемпіонат України 2017 Коннова\IMG_17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76672"/>
            <a:ext cx="4149707" cy="5976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4420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\\192.168.7.1\общая-т1\Коваль Дарья(НЕ УДАЛЯТЬ!!!)\КОВАЛЬ ДАРЬЯ НОВАЯ\ДОСЯГНЕННЯ\Чемпіонат України 2017 Коннова\дипломі\бонаплрн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52" t="1693" r="2252" b="2011"/>
          <a:stretch/>
        </p:blipFill>
        <p:spPr bwMode="auto">
          <a:xfrm>
            <a:off x="5852907" y="148230"/>
            <a:ext cx="3099223" cy="42992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\\192.168.7.1\общая-т1\Коваль Дарья(НЕ УДАЛЯТЬ!!!)\КОВАЛЬ ДАРЬЯ НОВАЯ\ДОСЯГНЕННЯ\Чемпіонат України 2017 Коннова\IMG_178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27" r="10357"/>
          <a:stretch/>
        </p:blipFill>
        <p:spPr bwMode="auto">
          <a:xfrm>
            <a:off x="3131840" y="148230"/>
            <a:ext cx="2525485" cy="3933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\\192.168.7.1\общая-т1\Коваль Дарья(НЕ УДАЛЯТЬ!!!)\КОВАЛЬ ДАРЬЯ НОВАЯ\ДОСЯГНЕННЯ\Чемпіонат України 2017 Коннова\IMG_178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002" r="10977"/>
          <a:stretch/>
        </p:blipFill>
        <p:spPr bwMode="auto">
          <a:xfrm>
            <a:off x="179512" y="148230"/>
            <a:ext cx="2448272" cy="41310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192.168.7.1\общая-т1\Коваль Дарья(НЕ УДАЛЯТЬ!!!)\КОВАЛЬ ДАРЬЯ НОВАЯ\ДОСЯГНЕННЯ\Чемпіонат України 2017 Коннова\IMG_17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805" y="2636912"/>
            <a:ext cx="2889499" cy="41688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\\192.168.7.1\общая-т1\Коваль Дарья(НЕ УДАЛЯТЬ!!!)\КОВАЛЬ ДАРЬЯ НОВАЯ\ДОСЯГНЕННЯ\Чемпіонат України 2017 Коннова\IMG_179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13" r="6034"/>
          <a:stretch/>
        </p:blipFill>
        <p:spPr bwMode="auto">
          <a:xfrm>
            <a:off x="1710137" y="2924944"/>
            <a:ext cx="2641600" cy="3933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8417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192.168.7.1\общая-т1\Коваль Дарья(НЕ УДАЛЯТЬ!!!)\КОВАЛЬ ДАРЬЯ НОВАЯ\ДОСЯГНЕННЯ\Чемпіонат України 2017 Коннова\IMG_18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58" t="2540" r="17266"/>
          <a:stretch/>
        </p:blipFill>
        <p:spPr bwMode="auto">
          <a:xfrm>
            <a:off x="179512" y="332658"/>
            <a:ext cx="3924552" cy="62646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\\192.168.7.1\общая-т1\Коваль Дарья(НЕ УДАЛЯТЬ!!!)\КОВАЛЬ ДАРЬЯ НОВАЯ\ДОСЯГНЕННЯ\Чемпіонат України 2017 Коннова\дипломі\Сканировать100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34" t="1693" r="2542"/>
          <a:stretch/>
        </p:blipFill>
        <p:spPr bwMode="auto">
          <a:xfrm>
            <a:off x="4522316" y="332657"/>
            <a:ext cx="4383263" cy="62646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3395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uk-UA" sz="32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en-US" sz="32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Всеукраїнський конкурс студентів-дизайнерів одягу “Битва модельєрів-2017”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357298"/>
            <a:ext cx="4536504" cy="4824536"/>
          </a:xfrm>
        </p:spPr>
        <p:txBody>
          <a:bodyPr>
            <a:normAutofit fontScale="85000" lnSpcReduction="20000"/>
          </a:bodyPr>
          <a:lstStyle/>
          <a:p>
            <a:pPr algn="ctr"/>
            <a:endParaRPr lang="uk-UA" sz="1800" i="1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900" i="1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900" i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У  жовтні  2017 року у Львові відбувся</a:t>
            </a:r>
          </a:p>
          <a:p>
            <a:pPr algn="ctr"/>
            <a:r>
              <a:rPr lang="en-US" sz="1900" i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VI</a:t>
            </a:r>
            <a:r>
              <a:rPr lang="uk-UA" sz="1900" i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en-US" sz="1900" i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900" i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Всеукраїнський конкурс</a:t>
            </a:r>
          </a:p>
          <a:p>
            <a:pPr algn="ctr"/>
            <a:r>
              <a:rPr lang="uk-UA" sz="1900" i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студентів-дизайнерів одягу</a:t>
            </a:r>
          </a:p>
          <a:p>
            <a:pPr algn="ctr"/>
            <a:r>
              <a:rPr lang="uk-UA" sz="1900" i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“Битва модельєрів-2017”  . </a:t>
            </a:r>
          </a:p>
          <a:p>
            <a:pPr algn="ctr"/>
            <a:r>
              <a:rPr lang="uk-UA" sz="1900" i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Організатором конкурсу є Львівський коледж легкої промисловості КНУТД.</a:t>
            </a:r>
          </a:p>
          <a:p>
            <a:pPr algn="ctr"/>
            <a:endParaRPr lang="uk-UA" sz="1900" i="1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900" i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Студенти ДВНЗ “Харківський коледж текстилю та дизайну”  спеціальності “Моделювання та конструювання промислових виробів” показали  свою фахову майстерність –</a:t>
            </a:r>
          </a:p>
          <a:p>
            <a:pPr algn="ctr"/>
            <a:r>
              <a:rPr lang="uk-UA" sz="1900" i="1" dirty="0" smtClean="0">
                <a:solidFill>
                  <a:srgbClr val="3B1CF8"/>
                </a:solidFill>
                <a:latin typeface="Times New Roman" pitchFamily="18" charset="0"/>
                <a:cs typeface="Times New Roman" pitchFamily="18" charset="0"/>
              </a:rPr>
              <a:t>студентська колекція одягу</a:t>
            </a:r>
          </a:p>
          <a:p>
            <a:pPr algn="ctr"/>
            <a:r>
              <a:rPr lang="uk-UA" sz="1900" i="1" dirty="0" smtClean="0">
                <a:solidFill>
                  <a:srgbClr val="3B1CF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900" i="1" dirty="0" err="1" smtClean="0">
                <a:solidFill>
                  <a:srgbClr val="3B1CF8"/>
                </a:solidFill>
                <a:latin typeface="Times New Roman" pitchFamily="18" charset="0"/>
                <a:cs typeface="Times New Roman" pitchFamily="18" charset="0"/>
              </a:rPr>
              <a:t>“Великоденний</a:t>
            </a:r>
            <a:r>
              <a:rPr lang="uk-UA" sz="1900" i="1" dirty="0" smtClean="0">
                <a:solidFill>
                  <a:srgbClr val="3B1CF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900" i="1" dirty="0" err="1" smtClean="0">
                <a:solidFill>
                  <a:srgbClr val="3B1CF8"/>
                </a:solidFill>
                <a:latin typeface="Times New Roman" pitchFamily="18" charset="0"/>
                <a:cs typeface="Times New Roman" pitchFamily="18" charset="0"/>
              </a:rPr>
              <a:t>сувенір”</a:t>
            </a:r>
            <a:endParaRPr lang="uk-UA" sz="1900" i="1" dirty="0" smtClean="0">
              <a:solidFill>
                <a:srgbClr val="3B1CF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900" i="1" dirty="0" smtClean="0">
                <a:solidFill>
                  <a:srgbClr val="3B1CF8"/>
                </a:solidFill>
                <a:latin typeface="Times New Roman" pitchFamily="18" charset="0"/>
                <a:cs typeface="Times New Roman" pitchFamily="18" charset="0"/>
              </a:rPr>
              <a:t> у номінації  </a:t>
            </a:r>
            <a:r>
              <a:rPr lang="uk-UA" sz="1900" i="1" dirty="0" err="1" smtClean="0">
                <a:solidFill>
                  <a:srgbClr val="3B1CF8"/>
                </a:solidFill>
                <a:latin typeface="Times New Roman" pitchFamily="18" charset="0"/>
                <a:cs typeface="Times New Roman" pitchFamily="18" charset="0"/>
              </a:rPr>
              <a:t>“Фольк”</a:t>
            </a:r>
            <a:r>
              <a:rPr lang="uk-UA" sz="1900" i="1" dirty="0" smtClean="0">
                <a:solidFill>
                  <a:srgbClr val="3B1CF8"/>
                </a:solidFill>
                <a:latin typeface="Times New Roman" pitchFamily="18" charset="0"/>
                <a:cs typeface="Times New Roman" pitchFamily="18" charset="0"/>
              </a:rPr>
              <a:t>  посіла І місце</a:t>
            </a:r>
            <a:r>
              <a:rPr lang="uk-UA" sz="1900" i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uk-UA" sz="1900" i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а колекції  </a:t>
            </a:r>
            <a:r>
              <a:rPr lang="uk-UA" sz="1900" i="1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“Шах</a:t>
            </a:r>
            <a:r>
              <a:rPr lang="uk-UA" sz="1900" i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uk-UA" sz="1900" i="1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мат”</a:t>
            </a:r>
            <a:r>
              <a:rPr lang="uk-UA" sz="1900" i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uk-UA" sz="1900" i="1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“Різдвяна</a:t>
            </a:r>
            <a:r>
              <a:rPr lang="uk-UA" sz="1900" i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900" i="1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казка”</a:t>
            </a:r>
            <a:r>
              <a:rPr lang="uk-UA" sz="1900" i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вийшли у фінал і нагороджені </a:t>
            </a:r>
          </a:p>
          <a:p>
            <a:pPr algn="ctr"/>
            <a:r>
              <a:rPr lang="uk-UA" sz="1900" i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Дипломами конкурсу</a:t>
            </a:r>
          </a:p>
          <a:p>
            <a:pPr algn="ctr"/>
            <a:endParaRPr lang="uk-UA" sz="1800" i="1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800" i="1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\\Terminal1\общая-т1\Ємельянова\Львів скан. грамоти\Шах і ма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1071546"/>
            <a:ext cx="2440793" cy="3357586"/>
          </a:xfrm>
          <a:prstGeom prst="rect">
            <a:avLst/>
          </a:prstGeom>
          <a:noFill/>
        </p:spPr>
      </p:pic>
      <p:pic>
        <p:nvPicPr>
          <p:cNvPr id="1027" name="Picture 3" descr="\\Terminal1\общая-т1\Ємельянова\Львів скан. грамоти\Великодній сувені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000240"/>
            <a:ext cx="2373659" cy="3265236"/>
          </a:xfrm>
          <a:prstGeom prst="rect">
            <a:avLst/>
          </a:prstGeom>
          <a:noFill/>
        </p:spPr>
      </p:pic>
      <p:pic>
        <p:nvPicPr>
          <p:cNvPr id="1028" name="Picture 4" descr="\\Terminal1\общая-т1\Ємельянова\Львів скан. грамоти\час різд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0109" y="3303566"/>
            <a:ext cx="2583891" cy="35544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\\192.168.7.1\общая-т1\Коваль Дарья(НЕ УДАЛЯТЬ!!!)\КОВАЛЬ ДАРЬЯ НОВАЯ\ДОСЯГНЕННЯ\Чемпіонат України 2017 Коннова\дипломі\Сканировать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98" t="1482" r="2542"/>
          <a:stretch/>
        </p:blipFill>
        <p:spPr bwMode="auto">
          <a:xfrm>
            <a:off x="4572000" y="376176"/>
            <a:ext cx="4220705" cy="61206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\\192.168.7.1\общая-т1\Коваль Дарья(НЕ УДАЛЯТЬ!!!)\КОВАЛЬ ДАРЬЯ НОВАЯ\ДОСЯГНЕННЯ\Чемпіонат України 2017 Коннова\IMG_18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935" r="4004"/>
          <a:stretch/>
        </p:blipFill>
        <p:spPr bwMode="auto">
          <a:xfrm>
            <a:off x="323528" y="376176"/>
            <a:ext cx="3445717" cy="61206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4838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\\192.168.7.1\общая-т1\Коваль Дарья(НЕ УДАЛЯТЬ!!!)\КОВАЛЬ ДАРЬЯ НОВАЯ\ДОСЯГНЕННЯ\Чемпіонат України 2017 Коннова\дипломі\Сканировать10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51" t="1693" r="2542"/>
          <a:stretch/>
        </p:blipFill>
        <p:spPr bwMode="auto">
          <a:xfrm>
            <a:off x="5796136" y="119439"/>
            <a:ext cx="3240360" cy="46028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\\192.168.7.1\общая-т1\Коваль Дарья(НЕ УДАЛЯТЬ!!!)\КОВАЛЬ ДАРЬЯ НОВАЯ\ДОСЯГНЕННЯ\Чемпіонат України 2017 Коннова\IMG_17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3834426" cy="5112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192.168.7.1\общая-т1\Коваль Дарья(НЕ УДАЛЯТЬ!!!)\КОВАЛЬ ДАРЬЯ НОВАЯ\ДОСЯГНЕННЯ\Чемпіонат України 2017 Коннова\IMG_179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080"/>
          <a:stretch/>
        </p:blipFill>
        <p:spPr bwMode="auto">
          <a:xfrm>
            <a:off x="5364088" y="2708920"/>
            <a:ext cx="2952328" cy="38660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1813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2" r="1576"/>
          <a:stretch/>
        </p:blipFill>
        <p:spPr>
          <a:xfrm>
            <a:off x="5120396" y="1124744"/>
            <a:ext cx="3860013" cy="54726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ВЕСНЯНИЙ КУБОК ХАРКОВА</a:t>
            </a:r>
          </a:p>
          <a:p>
            <a:pPr algn="ctr"/>
            <a:r>
              <a:rPr lang="uk-UA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по перукарському мистецтву, макіяжу та флористиці</a:t>
            </a:r>
            <a:endParaRPr lang="uk-UA" sz="2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908720"/>
            <a:ext cx="482453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>
                <a:solidFill>
                  <a:srgbClr val="2236F2"/>
                </a:solidFill>
                <a:latin typeface="Times New Roman" pitchFamily="18" charset="0"/>
                <a:cs typeface="Times New Roman" pitchFamily="18" charset="0"/>
              </a:rPr>
              <a:t>Студенти спеціальності “Перукарське мистецтво та декоративна косметика” </a:t>
            </a:r>
            <a:r>
              <a:rPr lang="uk-UA" sz="20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Державного вищого навчального закладу «Харківський коледж текстилю та дизайну» взяли активну участь у Весняному кубку Харкова</a:t>
            </a:r>
          </a:p>
          <a:p>
            <a:pPr algn="ctr"/>
            <a:r>
              <a:rPr lang="uk-UA" sz="20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по перукарському мистецтву, макіяжу та флористиці, де</a:t>
            </a:r>
            <a:r>
              <a:rPr lang="uk-UA" sz="2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показали свою фахову майстерність  і</a:t>
            </a:r>
          </a:p>
          <a:p>
            <a:pPr algn="ctr"/>
            <a:r>
              <a:rPr lang="uk-UA" sz="20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 smtClean="0">
                <a:solidFill>
                  <a:srgbClr val="2236F2"/>
                </a:solidFill>
                <a:latin typeface="Times New Roman" pitchFamily="18" charset="0"/>
                <a:cs typeface="Times New Roman" pitchFamily="18" charset="0"/>
              </a:rPr>
              <a:t>посіли </a:t>
            </a:r>
            <a:r>
              <a:rPr lang="uk-UA" sz="2000" b="1" i="1" dirty="0">
                <a:solidFill>
                  <a:srgbClr val="2236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 smtClean="0">
                <a:solidFill>
                  <a:srgbClr val="2236F2"/>
                </a:solidFill>
                <a:latin typeface="Times New Roman" pitchFamily="18" charset="0"/>
                <a:cs typeface="Times New Roman" pitchFamily="18" charset="0"/>
              </a:rPr>
              <a:t>16  призових місць</a:t>
            </a:r>
          </a:p>
          <a:p>
            <a:pPr algn="ctr"/>
            <a:endParaRPr lang="uk-UA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181281"/>
            <a:ext cx="1656184" cy="2488079"/>
          </a:xfrm>
          <a:prstGeom prst="round2DiagRect">
            <a:avLst>
              <a:gd name="adj1" fmla="val 16667"/>
              <a:gd name="adj2" fmla="val 2098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6124" y="4293096"/>
            <a:ext cx="1799500" cy="2376264"/>
          </a:xfrm>
          <a:prstGeom prst="round2DiagRect">
            <a:avLst>
              <a:gd name="adj1" fmla="val 16667"/>
              <a:gd name="adj2" fmla="val 1719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28568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ВЕСНЯНИЙ КУБОК ХАРКОВА</a:t>
            </a:r>
          </a:p>
          <a:p>
            <a:pPr algn="ctr"/>
            <a:r>
              <a:rPr lang="uk-UA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по перукарському мистецтву, макіяжу та </a:t>
            </a:r>
            <a:r>
              <a:rPr lang="uk-UA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флористиці</a:t>
            </a:r>
            <a:endParaRPr lang="uk-UA" sz="2800" b="1" dirty="0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\\Terminal1\общая-т1\Рублевский А.І\2018-02-12\Сканировать1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000108"/>
            <a:ext cx="2388861" cy="3286148"/>
          </a:xfrm>
          <a:prstGeom prst="rect">
            <a:avLst/>
          </a:prstGeom>
          <a:noFill/>
        </p:spPr>
      </p:pic>
      <p:pic>
        <p:nvPicPr>
          <p:cNvPr id="1027" name="Picture 3" descr="\\Terminal1\общая-т1\Рублевский А.І\2018-02-12\Сканировать1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043313"/>
            <a:ext cx="2357454" cy="3242943"/>
          </a:xfrm>
          <a:prstGeom prst="rect">
            <a:avLst/>
          </a:prstGeom>
          <a:noFill/>
        </p:spPr>
      </p:pic>
      <p:pic>
        <p:nvPicPr>
          <p:cNvPr id="1028" name="Picture 4" descr="\\Terminal1\общая-т1\Рублевский А.І\2018-02-12\Сканировать10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3429000"/>
            <a:ext cx="2388861" cy="3286148"/>
          </a:xfrm>
          <a:prstGeom prst="rect">
            <a:avLst/>
          </a:prstGeom>
          <a:noFill/>
        </p:spPr>
      </p:pic>
      <p:pic>
        <p:nvPicPr>
          <p:cNvPr id="1029" name="Picture 5" descr="\\Terminal1\общая-т1\Рублевский А.І\2018-02-12\Сканировать100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3429000"/>
            <a:ext cx="2388861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\\192.168.7.1\общая-т1\КАШИНА Т.К\Фото\Коннова\Конкурс парикмахеров  23.10.2016\коси\IMG_81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73" r="18889" b="21058"/>
          <a:stretch/>
        </p:blipFill>
        <p:spPr bwMode="auto">
          <a:xfrm>
            <a:off x="323528" y="563937"/>
            <a:ext cx="3672408" cy="54138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\\192.168.7.1\общая-т1\КАШИНА Т.К\Фото\Коннова\Конкурс парикмахеров  23.10.2016\коси\IMG_844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445" t="2539" r="20475" b="37354"/>
          <a:stretch/>
        </p:blipFill>
        <p:spPr bwMode="auto">
          <a:xfrm>
            <a:off x="4932040" y="563937"/>
            <a:ext cx="3857848" cy="53445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0448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Terminal1\общая-т1\Рублевский А.І\2018-02-12\Сканировать1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928670"/>
            <a:ext cx="2856247" cy="3929090"/>
          </a:xfrm>
          <a:prstGeom prst="rect">
            <a:avLst/>
          </a:prstGeom>
          <a:noFill/>
        </p:spPr>
      </p:pic>
      <p:pic>
        <p:nvPicPr>
          <p:cNvPr id="2051" name="Picture 3" descr="\\Terminal1\общая-т1\Рублевский А.І\2018-02-12\Сканировать1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000108"/>
            <a:ext cx="2857520" cy="3930841"/>
          </a:xfrm>
          <a:prstGeom prst="rect">
            <a:avLst/>
          </a:prstGeom>
          <a:noFill/>
        </p:spPr>
      </p:pic>
      <p:pic>
        <p:nvPicPr>
          <p:cNvPr id="2052" name="Picture 4" descr="\\Terminal1\общая-т1\Рублевский А.І\2018-02-12\Сканировать10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000108"/>
            <a:ext cx="2857520" cy="39308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92.168.7.1\общая-т1\КАШИНА Т.К\Фото\Коннова\Конкурс парикмахеров  23.10.2016\Вика\IMG_81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13" t="11640" r="4920"/>
          <a:stretch/>
        </p:blipFill>
        <p:spPr bwMode="auto">
          <a:xfrm>
            <a:off x="20847" y="620688"/>
            <a:ext cx="3962401" cy="60597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192.168.7.1\общая-т1\КАШИНА Т.К\Фото\Коннова\Конкурс парикмахеров  23.10.2016\коси\IMG_81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84" r="11421"/>
          <a:stretch/>
        </p:blipFill>
        <p:spPr bwMode="auto">
          <a:xfrm>
            <a:off x="5220072" y="188640"/>
            <a:ext cx="3538035" cy="55172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8993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Terminal1\общая-т1\Рублевский А.І\2018-02-12\Сканировать1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884064"/>
            <a:ext cx="3000396" cy="4127383"/>
          </a:xfrm>
          <a:prstGeom prst="rect">
            <a:avLst/>
          </a:prstGeom>
          <a:noFill/>
        </p:spPr>
      </p:pic>
      <p:pic>
        <p:nvPicPr>
          <p:cNvPr id="4099" name="Picture 3" descr="\\Terminal1\общая-т1\Рублевский А.І\2018-02-12\Сканировать1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857232"/>
            <a:ext cx="3000396" cy="4127383"/>
          </a:xfrm>
          <a:prstGeom prst="rect">
            <a:avLst/>
          </a:prstGeom>
          <a:noFill/>
        </p:spPr>
      </p:pic>
      <p:pic>
        <p:nvPicPr>
          <p:cNvPr id="4100" name="Picture 4" descr="\\Terminal1\общая-т1\Рублевский А.І\2018-02-12\Сканировать10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0552" y="857232"/>
            <a:ext cx="3012042" cy="4143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Terminal1\общая-т1\Рублевский А.І\2018-02-12\Сканировать1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85794"/>
            <a:ext cx="3635224" cy="5000660"/>
          </a:xfrm>
          <a:prstGeom prst="rect">
            <a:avLst/>
          </a:prstGeom>
          <a:noFill/>
        </p:spPr>
      </p:pic>
      <p:pic>
        <p:nvPicPr>
          <p:cNvPr id="3075" name="Picture 3" descr="\\Terminal1\общая-т1\Рублевский А.І\2018-02-12\Сканировать1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714356"/>
            <a:ext cx="3671886" cy="50510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2934"/>
            <a:ext cx="8568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Чемпіонат Харкова</a:t>
            </a:r>
          </a:p>
          <a:p>
            <a:pPr algn="ctr"/>
            <a:r>
              <a:rPr lang="uk-UA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 плетіння, нарощування волосся</a:t>
            </a:r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макіяжу та нігтьової </a:t>
            </a:r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естетики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542"/>
          <a:stretch/>
        </p:blipFill>
        <p:spPr>
          <a:xfrm>
            <a:off x="5364088" y="1681723"/>
            <a:ext cx="3472160" cy="49012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1916832"/>
            <a:ext cx="41404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сприяння Президента спілки перукарів Харкова Ющенко Ю.І. відбувся чемпіонат Харкова з плетіння, нарощування волосся, макіяжу та нігтьової естетики, де студенти </a:t>
            </a:r>
            <a:r>
              <a:rPr lang="uk-UA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спеціальності «Перукарське мистецтво та декоративна косметика» </a:t>
            </a:r>
            <a:endParaRPr lang="uk-UA" sz="20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 керівництвом викладачів</a:t>
            </a:r>
          </a:p>
          <a:p>
            <a:pPr algn="ctr"/>
            <a:r>
              <a:rPr lang="uk-UA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Коннової</a:t>
            </a:r>
            <a:r>
              <a:rPr lang="uk-UA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Т.А., Крупки О.Є </a:t>
            </a:r>
          </a:p>
          <a:p>
            <a:pPr algn="ctr"/>
            <a:r>
              <a:rPr lang="uk-UA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показали свою фахову майстерність і посіли</a:t>
            </a:r>
          </a:p>
          <a:p>
            <a:pPr algn="ctr"/>
            <a:r>
              <a:rPr lang="uk-UA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8 призових місць у різних номінаціях</a:t>
            </a:r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647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755576" y="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Студентська колекція одягу </a:t>
            </a:r>
            <a:r>
              <a:rPr lang="uk-UA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“Великоденний</a:t>
            </a:r>
            <a:r>
              <a:rPr lang="uk-UA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сувенір”</a:t>
            </a:r>
            <a:r>
              <a:rPr lang="uk-UA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1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(І місце</a:t>
            </a:r>
            <a:r>
              <a:rPr lang="uk-UA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3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ртём\Desktop\Львів До сайту\22282117_1938651459682743_133825360860031373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2945310"/>
            <a:ext cx="2304256" cy="3724050"/>
          </a:xfrm>
          <a:prstGeom prst="rect">
            <a:avLst/>
          </a:prstGeom>
          <a:noFill/>
        </p:spPr>
      </p:pic>
      <p:pic>
        <p:nvPicPr>
          <p:cNvPr id="2051" name="Picture 3" descr="C:\Users\Артём\Desktop\Львів До сайту\22366499_1938653886349167_2843948717779564338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2382180" cy="3786246"/>
          </a:xfrm>
          <a:prstGeom prst="rect">
            <a:avLst/>
          </a:prstGeom>
          <a:noFill/>
        </p:spPr>
      </p:pic>
      <p:sp>
        <p:nvSpPr>
          <p:cNvPr id="12" name="Заголовок 3"/>
          <p:cNvSpPr txBox="1">
            <a:spLocks/>
          </p:cNvSpPr>
          <p:nvPr/>
        </p:nvSpPr>
        <p:spPr>
          <a:xfrm>
            <a:off x="3995936" y="1340768"/>
            <a:ext cx="4896544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Розроблена студентами  коледжу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  Під керівництвом викладача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			</a:t>
            </a:r>
            <a:r>
              <a:rPr lang="uk-UA" sz="200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Міхєєвої</a:t>
            </a:r>
            <a:r>
              <a:rPr lang="uk-UA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 Л.С.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53" name="Picture 5" descr="C:\Users\Артём\Desktop\Львів До сайту\DSCN17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2670174"/>
            <a:ext cx="5331645" cy="39991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116632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Номінація «Весільна зачіска з плетінням»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542"/>
          <a:stretch/>
        </p:blipFill>
        <p:spPr>
          <a:xfrm>
            <a:off x="214310" y="698246"/>
            <a:ext cx="2481195" cy="35023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698246"/>
            <a:ext cx="2525538" cy="34770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542"/>
          <a:stretch/>
        </p:blipFill>
        <p:spPr>
          <a:xfrm>
            <a:off x="1691680" y="2996952"/>
            <a:ext cx="2581208" cy="36435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998"/>
          <a:stretch/>
        </p:blipFill>
        <p:spPr>
          <a:xfrm>
            <a:off x="6228184" y="698246"/>
            <a:ext cx="2744669" cy="39330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542"/>
          <a:stretch/>
        </p:blipFill>
        <p:spPr>
          <a:xfrm>
            <a:off x="4937580" y="2996952"/>
            <a:ext cx="2581207" cy="36435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6274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192.168.7.1\общая-т1\КАШИНА Т.К\Фото\Коннова\Свадебная прическа\3 Черненькая Настя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614" r="10330" b="9418"/>
          <a:stretch/>
        </p:blipFill>
        <p:spPr bwMode="auto">
          <a:xfrm>
            <a:off x="264265" y="404664"/>
            <a:ext cx="3528392" cy="54127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192.168.7.1\общая-т1\КАШИНА Т.К\Фото\Коннова\Свадебная прическа\2 Руденко Карин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430" t="1481" r="8347" b="21058"/>
          <a:stretch/>
        </p:blipFill>
        <p:spPr bwMode="auto">
          <a:xfrm>
            <a:off x="4932040" y="908719"/>
            <a:ext cx="3832335" cy="56916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3943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125"/>
          <a:stretch/>
        </p:blipFill>
        <p:spPr>
          <a:xfrm>
            <a:off x="6129786" y="2853259"/>
            <a:ext cx="2618678" cy="3718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655" y="124760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Номінація «Фантазійний макіяж»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416"/>
          <a:stretch/>
        </p:blipFill>
        <p:spPr>
          <a:xfrm>
            <a:off x="323528" y="764704"/>
            <a:ext cx="2592288" cy="36923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125"/>
          <a:stretch/>
        </p:blipFill>
        <p:spPr>
          <a:xfrm>
            <a:off x="3203848" y="1761367"/>
            <a:ext cx="2636802" cy="37444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6292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747"/>
          <a:stretch/>
        </p:blipFill>
        <p:spPr>
          <a:xfrm>
            <a:off x="251520" y="111008"/>
            <a:ext cx="2923262" cy="30689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8350"/>
          <a:stretch/>
        </p:blipFill>
        <p:spPr>
          <a:xfrm>
            <a:off x="6156176" y="124108"/>
            <a:ext cx="2682184" cy="30204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022"/>
          <a:stretch/>
        </p:blipFill>
        <p:spPr>
          <a:xfrm>
            <a:off x="4788024" y="3429000"/>
            <a:ext cx="2308700" cy="33250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253" t="5387" r="14983"/>
          <a:stretch/>
        </p:blipFill>
        <p:spPr>
          <a:xfrm>
            <a:off x="1785159" y="3429000"/>
            <a:ext cx="2451788" cy="33250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9120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\\192.168.7.1\общая-т1\КАШИНА Т.К\Фото\Коннова\IMG_82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8335"/>
            <a:ext cx="3219822" cy="42930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192.168.7.1\общая-т1\КАШИНА Т.К\Фото\Коннова\IMG_82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134" y="202331"/>
            <a:ext cx="3246824" cy="43290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\\192.168.7.1\общая-т1\КАШИНА Т.К\Фото\Коннова\IMG_82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16832"/>
            <a:ext cx="3489851" cy="46531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7646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192.168.7.1\общая-т1\Коваль Дарья(НЕ УДАЛЯТЬ!!!)\КОВАЛЬ ДАРЬЯ НОВАЯ\ДОСЯГНЕННЯ\2017-11-01 часть 2\Сканировать1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09" t="2083" r="1277" b="6250"/>
          <a:stretch>
            <a:fillRect/>
          </a:stretch>
        </p:blipFill>
        <p:spPr bwMode="auto">
          <a:xfrm>
            <a:off x="5286380" y="1428736"/>
            <a:ext cx="3513443" cy="48309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5720" y="142852"/>
            <a:ext cx="85011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Обласна студентська олімпіада з бухгалтерського обліку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158" y="1714488"/>
            <a:ext cx="439248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Харк</a:t>
            </a:r>
            <a:r>
              <a:rPr lang="uk-UA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вський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національний університет міського господарства </a:t>
            </a:r>
          </a:p>
          <a:p>
            <a:pPr algn="ctr"/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ім. С.М. </a:t>
            </a:r>
            <a:r>
              <a:rPr lang="uk-UA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Бекетова</a:t>
            </a: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провів </a:t>
            </a:r>
          </a:p>
          <a:p>
            <a:pPr algn="ctr"/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ІІ етап Обласної студентської олімпіади серед студентів ВНЗ І-ІІ </a:t>
            </a:r>
            <a:r>
              <a:rPr lang="uk-UA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р.а</a:t>
            </a: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 спеціальністю </a:t>
            </a:r>
            <a:r>
              <a:rPr lang="uk-UA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“Бухгалтерський</a:t>
            </a: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облік”</a:t>
            </a: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якому </a:t>
            </a:r>
            <a:r>
              <a:rPr lang="uk-UA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студентка коледжу </a:t>
            </a:r>
            <a:r>
              <a:rPr lang="uk-UA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Сироватська</a:t>
            </a:r>
            <a:r>
              <a:rPr lang="uk-UA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Анастасія </a:t>
            </a:r>
          </a:p>
          <a:p>
            <a:pPr algn="ctr"/>
            <a:r>
              <a:rPr lang="uk-UA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посіла ІІІ місце</a:t>
            </a: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7038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xtt.kharkov.ua/wp-content/uploads/2017/10/1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46" r="-327" b="50000"/>
          <a:stretch/>
        </p:blipFill>
        <p:spPr bwMode="auto">
          <a:xfrm>
            <a:off x="1236703" y="3068960"/>
            <a:ext cx="6745551" cy="3456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81088" y="186373"/>
            <a:ext cx="70567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Економічний </a:t>
            </a:r>
            <a:r>
              <a:rPr lang="uk-UA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брейн-ринг</a:t>
            </a:r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2017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1" y="764704"/>
            <a:ext cx="8712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 Харківському автотранспортному коледжі </a:t>
            </a:r>
          </a:p>
          <a:p>
            <a:pPr algn="ctr"/>
            <a:r>
              <a:rPr lang="uk-UA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відбувся економічний </a:t>
            </a:r>
            <a:r>
              <a:rPr lang="uk-UA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брейн-ринг</a:t>
            </a:r>
            <a:r>
              <a:rPr lang="uk-UA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uk-UA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 взяли участь студенти III курсу спеціальності «Економіка підприємства» </a:t>
            </a:r>
            <a:r>
              <a:rPr lang="uk-UA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ЗачепиленкоАліна</a:t>
            </a:r>
            <a:r>
              <a:rPr lang="uk-UA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Муковоз</a:t>
            </a:r>
            <a:r>
              <a:rPr lang="uk-UA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Юлія, </a:t>
            </a:r>
            <a:r>
              <a:rPr lang="uk-UA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ШтондаОлена</a:t>
            </a:r>
            <a:r>
              <a:rPr lang="uk-UA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Курочкіна Ольга, які </a:t>
            </a:r>
            <a:r>
              <a:rPr lang="uk-UA" sz="2000" b="1" i="1" dirty="0" smtClean="0">
                <a:solidFill>
                  <a:srgbClr val="3B1CF8"/>
                </a:solidFill>
                <a:latin typeface="Times New Roman" pitchFamily="18" charset="0"/>
                <a:cs typeface="Times New Roman" pitchFamily="18" charset="0"/>
              </a:rPr>
              <a:t>посіли ІІ місце </a:t>
            </a:r>
            <a:r>
              <a:rPr lang="uk-UA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 12 команд ВНЗ I-II </a:t>
            </a:r>
            <a:r>
              <a:rPr lang="uk-UA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р.а</a:t>
            </a:r>
            <a:r>
              <a:rPr lang="uk-UA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uk-UA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(викладачі - Коваленко О.О.,   </a:t>
            </a:r>
            <a:r>
              <a:rPr lang="uk-UA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Зерній</a:t>
            </a:r>
            <a:r>
              <a:rPr lang="uk-UA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О.В.), </a:t>
            </a:r>
            <a:endParaRPr lang="uk-UA" sz="20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091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192.168.7.1\общая-т1\Коваль Дарья(НЕ УДАЛЯТЬ!!!)\КОВАЛЬ ДАРЬЯ НОВАЯ\ДОСЯГНЕННЯ\21.09.17 новое\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29" t="1905" r="1429" b="1797"/>
          <a:stretch/>
        </p:blipFill>
        <p:spPr bwMode="auto">
          <a:xfrm>
            <a:off x="3947053" y="1556792"/>
            <a:ext cx="5089443" cy="37376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476672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Бізнес-гра «Старт 2»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034" y="1412776"/>
            <a:ext cx="362487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Харківський інститут фінансів провів студентську бізнес-гру «СТАРТ 2»</a:t>
            </a:r>
          </a:p>
          <a:p>
            <a:pPr algn="ctr"/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між коледжами та технікумами Харкова та України.</a:t>
            </a:r>
            <a:b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 бізнес-грі взяли участь </a:t>
            </a:r>
          </a:p>
          <a:p>
            <a:pPr algn="ctr"/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 сильних і креативних команд, які за кілька годин створили свої  бізнес-проекти.</a:t>
            </a:r>
          </a:p>
          <a:p>
            <a:pPr algn="ctr"/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 коледж представляли студенти спеціальності «Економіка підприємства», які були </a:t>
            </a:r>
            <a:r>
              <a:rPr lang="uk-UA" b="1" i="1" dirty="0" smtClean="0">
                <a:solidFill>
                  <a:srgbClr val="3B1CF8"/>
                </a:solidFill>
                <a:latin typeface="Times New Roman" pitchFamily="18" charset="0"/>
                <a:cs typeface="Times New Roman" pitchFamily="18" charset="0"/>
              </a:rPr>
              <a:t>нагороджен</a:t>
            </a:r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uk-UA" b="1" i="1" dirty="0" smtClean="0">
                <a:solidFill>
                  <a:srgbClr val="3B1CF8"/>
                </a:solidFill>
                <a:latin typeface="Times New Roman" pitchFamily="18" charset="0"/>
                <a:cs typeface="Times New Roman" pitchFamily="18" charset="0"/>
              </a:rPr>
              <a:t>дипломом </a:t>
            </a:r>
          </a:p>
          <a:p>
            <a:pPr algn="ctr"/>
            <a:r>
              <a:rPr lang="uk-UA" b="1" i="1" dirty="0" smtClean="0">
                <a:solidFill>
                  <a:srgbClr val="3B1CF8"/>
                </a:solidFill>
                <a:latin typeface="Times New Roman" pitchFamily="18" charset="0"/>
                <a:cs typeface="Times New Roman" pitchFamily="18" charset="0"/>
              </a:rPr>
              <a:t> І ступеня.</a:t>
            </a:r>
            <a:endParaRPr lang="uk-UA" b="1" i="1" dirty="0">
              <a:solidFill>
                <a:srgbClr val="3B1CF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541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192.168.7.1\общая-т1\Коваль Дарья(НЕ УДАЛЯТЬ!!!)\КОВАЛЬ ДАРЬЯ НОВАЯ\ДОСЯГНЕННЯ\Досягнення ноябрь 2017 и 1 октябрь 2017\Бізнес гра СТАРТ-3 2017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508" t="4150"/>
          <a:stretch/>
        </p:blipFill>
        <p:spPr bwMode="auto">
          <a:xfrm>
            <a:off x="3923928" y="1772816"/>
            <a:ext cx="5046993" cy="40969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5034" y="1412776"/>
            <a:ext cx="362487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Харківський інститут фінансів провів студентську бізнес-гру «СТАРТ 3»</a:t>
            </a:r>
          </a:p>
          <a:p>
            <a:pPr algn="ctr"/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між коледжами та технікумами Харкова та України.</a:t>
            </a:r>
            <a:b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 бізнес-грі взяли участь </a:t>
            </a:r>
          </a:p>
          <a:p>
            <a:pPr algn="ctr"/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 сильних і креативних команд, які за кілька годин створили свої  бізнес-проекти.</a:t>
            </a:r>
          </a:p>
          <a:p>
            <a:pPr algn="ctr"/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 коледж представляли студенти спеціальності «Економіка підприємства», які були нагороджені дипломом </a:t>
            </a:r>
          </a:p>
          <a:p>
            <a:pPr algn="ctr"/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І ступеня.</a:t>
            </a:r>
            <a:endParaRPr lang="uk-UA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9712" y="153506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Бізнес-гра «Старт 3»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73812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192.168.7.1\общая-т1\Коваль Дарья(НЕ УДАЛЯТЬ!!!)\КОВАЛЬ ДАРЬЯ НОВАЯ\ДОСЯГНЕННЯ\21.09.17 новое\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55" t="4022" r="6328" b="2646"/>
          <a:stretch/>
        </p:blipFill>
        <p:spPr bwMode="auto">
          <a:xfrm>
            <a:off x="5369040" y="1268760"/>
            <a:ext cx="3611854" cy="52568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916832"/>
            <a:ext cx="476183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На ІІ обласному етапі </a:t>
            </a:r>
            <a:endParaRPr lang="ru-RU" sz="2400" b="1" i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Всеукраїнської </a:t>
            </a:r>
            <a:r>
              <a:rPr lang="uk-UA" sz="24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олімпіади з </a:t>
            </a:r>
            <a:r>
              <a:rPr lang="uk-UA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інформатики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тудентка ІІ курсу спеціальності «Економіка підприємства» </a:t>
            </a:r>
          </a:p>
          <a:p>
            <a:pPr algn="ctr"/>
            <a:r>
              <a:rPr lang="uk-UA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Муковоз</a:t>
            </a:r>
            <a:r>
              <a:rPr lang="uk-UA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Юлія </a:t>
            </a:r>
            <a:r>
              <a:rPr lang="uk-UA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посіла ІІІ місце</a:t>
            </a:r>
            <a:r>
              <a:rPr lang="uk-UA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13814" y="188640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2236F2"/>
                </a:solidFill>
                <a:latin typeface="Times New Roman" pitchFamily="18" charset="0"/>
                <a:cs typeface="Times New Roman" pitchFamily="18" charset="0"/>
              </a:rPr>
              <a:t>Обласна олімпіада з інформатики та</a:t>
            </a:r>
          </a:p>
          <a:p>
            <a:pPr algn="ctr"/>
            <a:r>
              <a:rPr lang="uk-UA" sz="2800" b="1" dirty="0" smtClean="0">
                <a:solidFill>
                  <a:srgbClr val="2236F2"/>
                </a:solidFill>
                <a:latin typeface="Times New Roman" pitchFamily="18" charset="0"/>
                <a:cs typeface="Times New Roman" pitchFamily="18" charset="0"/>
              </a:rPr>
              <a:t> комп'ютерної техніки</a:t>
            </a:r>
            <a:endParaRPr lang="ru-RU" sz="2800" b="1" dirty="0">
              <a:solidFill>
                <a:srgbClr val="2236F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137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8424936" cy="1296143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Студентська колекція одягу </a:t>
            </a:r>
            <a:br>
              <a:rPr lang="uk-UA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“Шах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мат”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100" b="1" dirty="0" smtClean="0">
                <a:latin typeface="Times New Roman" pitchFamily="18" charset="0"/>
                <a:cs typeface="Times New Roman" pitchFamily="18" charset="0"/>
              </a:rPr>
              <a:t>(Дипломант конкурсу)</a:t>
            </a:r>
            <a:endParaRPr lang="ru-RU" sz="3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ртём\Desktop\Львів До сайту\22291204_1938655146349041_6353465640610724594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852936"/>
            <a:ext cx="5790184" cy="3666928"/>
          </a:xfrm>
          <a:prstGeom prst="rect">
            <a:avLst/>
          </a:prstGeom>
          <a:noFill/>
        </p:spPr>
      </p:pic>
      <p:pic>
        <p:nvPicPr>
          <p:cNvPr id="3075" name="Picture 3" descr="C:\Users\Артём\Desktop\Львів До сайту\22279950_1938654829682406_776156854183617025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28800"/>
            <a:ext cx="2738370" cy="4922912"/>
          </a:xfrm>
          <a:prstGeom prst="rect">
            <a:avLst/>
          </a:prstGeom>
          <a:noFill/>
        </p:spPr>
      </p:pic>
      <p:sp>
        <p:nvSpPr>
          <p:cNvPr id="9" name="Заголовок 3"/>
          <p:cNvSpPr txBox="1">
            <a:spLocks/>
          </p:cNvSpPr>
          <p:nvPr/>
        </p:nvSpPr>
        <p:spPr>
          <a:xfrm>
            <a:off x="3491880" y="1412776"/>
            <a:ext cx="5400600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Розроблена студенткою коледжу  гр. МК-41 Зінченко Дар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’</a:t>
            </a:r>
            <a:r>
              <a:rPr kumimoji="0" lang="uk-UA" sz="2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єю</a:t>
            </a:r>
            <a:endParaRPr kumimoji="0" lang="uk-UA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  Під керівництвом викладача </a:t>
            </a:r>
            <a:endParaRPr lang="en-US" sz="2000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	</a:t>
            </a:r>
            <a:r>
              <a:rPr lang="uk-UA" sz="200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Літвінової</a:t>
            </a:r>
            <a:r>
              <a:rPr lang="uk-UA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  Є.В.</a:t>
            </a:r>
            <a:r>
              <a:rPr kumimoji="0" lang="uk-UA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\\192.168.7.1\общая-т1\Коваль Дарья(НЕ УДАЛЯТЬ!!!)\КОВАЛЬ ДАРЬЯ НОВАЯ\ДОСЯГНЕННЯ\Скан\Сканирование 2017-11-01\Сканировать1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51" t="2328" r="3997" b="1799"/>
          <a:stretch/>
        </p:blipFill>
        <p:spPr bwMode="auto">
          <a:xfrm>
            <a:off x="5940152" y="188640"/>
            <a:ext cx="3024410" cy="42548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\\192.168.7.1\общая-т1\Коваль Дарья(НЕ УДАЛЯТЬ!!!)\КОВАЛЬ ДАРЬЯ НОВАЯ\ДОСЯГНЕННЯ\Скан\Сканирование 2017-11-01\Сканировать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89" t="2116" r="4289" b="1799"/>
          <a:stretch/>
        </p:blipFill>
        <p:spPr bwMode="auto">
          <a:xfrm>
            <a:off x="5076056" y="2390738"/>
            <a:ext cx="3021895" cy="4369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1556792"/>
            <a:ext cx="45365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На ІІ обласному етапі </a:t>
            </a:r>
            <a:endParaRPr lang="ru-RU" sz="2400" b="1" i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Всеукраїнської </a:t>
            </a:r>
            <a:r>
              <a:rPr lang="uk-UA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олімпіади з</a:t>
            </a:r>
            <a:endParaRPr lang="ru-RU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математики</a:t>
            </a:r>
            <a:r>
              <a:rPr lang="uk-UA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4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 якому брали участь </a:t>
            </a:r>
            <a:r>
              <a:rPr lang="uk-UA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студенти </a:t>
            </a:r>
            <a:r>
              <a:rPr lang="uk-UA" sz="24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з коледжів Харкова та </a:t>
            </a:r>
            <a:r>
              <a:rPr lang="uk-UA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області, </a:t>
            </a:r>
            <a:endParaRPr lang="ru-RU" sz="2400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студентки </a:t>
            </a:r>
            <a:r>
              <a:rPr lang="uk-UA" sz="24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нашого </a:t>
            </a:r>
            <a:r>
              <a:rPr lang="uk-UA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коледжу </a:t>
            </a:r>
            <a:r>
              <a:rPr lang="uk-UA" sz="2400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Желновач</a:t>
            </a:r>
            <a:r>
              <a:rPr lang="uk-UA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Анастасія, </a:t>
            </a:r>
            <a:r>
              <a:rPr lang="uk-UA" sz="2400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Педченко</a:t>
            </a:r>
            <a:r>
              <a:rPr lang="uk-UA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Анастасія посіли </a:t>
            </a:r>
          </a:p>
          <a:p>
            <a:pPr algn="ctr"/>
            <a:r>
              <a:rPr lang="uk-UA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ІІ місце</a:t>
            </a:r>
            <a:endParaRPr lang="ru-RU" sz="2400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02049" y="548680"/>
            <a:ext cx="5378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2236F2"/>
                </a:solidFill>
                <a:latin typeface="Times New Roman" pitchFamily="18" charset="0"/>
                <a:cs typeface="Times New Roman" pitchFamily="18" charset="0"/>
              </a:rPr>
              <a:t>Олімпіада з математики</a:t>
            </a:r>
            <a:endParaRPr lang="ru-RU" sz="3200" b="1" dirty="0">
              <a:solidFill>
                <a:srgbClr val="2236F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83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uk-UA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Студентська колекція одягу</a:t>
            </a:r>
            <a:br>
              <a:rPr lang="uk-UA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“Різдвяна</a:t>
            </a:r>
            <a:r>
              <a:rPr lang="uk-UA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казка (Роксолана)”</a:t>
            </a:r>
            <a:br>
              <a:rPr lang="uk-UA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(Дипломант конкурсу)</a:t>
            </a:r>
            <a:endParaRPr lang="ru-RU" sz="3100" dirty="0">
              <a:solidFill>
                <a:srgbClr val="C00000"/>
              </a:solidFill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4247456" y="1484784"/>
            <a:ext cx="4896544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Розроблена студентами  коледжу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  Під керівництвом викладача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		</a:t>
            </a:r>
            <a:r>
              <a:rPr lang="uk-UA" sz="200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Матисек</a:t>
            </a:r>
            <a:r>
              <a:rPr lang="uk-UA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 В.В.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100" name="Picture 4" descr="C:\Users\Артём\Desktop\Львів До сайту\DSCN17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852936"/>
            <a:ext cx="5256584" cy="3942883"/>
          </a:xfrm>
          <a:prstGeom prst="rect">
            <a:avLst/>
          </a:prstGeom>
          <a:noFill/>
        </p:spPr>
      </p:pic>
      <p:pic>
        <p:nvPicPr>
          <p:cNvPr id="4099" name="Picture 3" descr="C:\Users\Артём\Desktop\Львів До сайту\22308697_1938652306349325_8702476637463021895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088" y="1772816"/>
            <a:ext cx="2342510" cy="3240360"/>
          </a:xfrm>
          <a:prstGeom prst="rect">
            <a:avLst/>
          </a:prstGeom>
          <a:noFill/>
        </p:spPr>
      </p:pic>
      <p:pic>
        <p:nvPicPr>
          <p:cNvPr id="4101" name="Picture 5" descr="C:\Users\Артём\Desktop\Львів До сайту\22228309_1938652589682630_3967532555158992156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3604583"/>
            <a:ext cx="2448272" cy="31357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600"/>
          <a:stretch/>
        </p:blipFill>
        <p:spPr>
          <a:xfrm>
            <a:off x="4644008" y="1001223"/>
            <a:ext cx="4176464" cy="58121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"/>
            <a:ext cx="88650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Всеукраїнський</a:t>
            </a:r>
            <a:r>
              <a:rPr lang="ru-RU" sz="3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Фестиваль </a:t>
            </a:r>
            <a:r>
              <a:rPr lang="ru-RU" sz="3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молодих</a:t>
            </a:r>
            <a:r>
              <a:rPr lang="ru-RU" sz="3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дизайнерів</a:t>
            </a:r>
            <a:r>
              <a:rPr lang="ru-RU" sz="3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Барви</a:t>
            </a:r>
            <a:r>
              <a:rPr lang="ru-RU" sz="3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Поділля-2017»</a:t>
            </a:r>
            <a:endParaRPr lang="uk-UA" sz="3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484784"/>
            <a:ext cx="4176464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8344AA"/>
                </a:solidFill>
                <a:latin typeface="Times New Roman" pitchFamily="18" charset="0"/>
                <a:cs typeface="Times New Roman" pitchFamily="18" charset="0"/>
              </a:rPr>
              <a:t>Хмельницький національний університет, Спілка дизайнерів України  організували та провели </a:t>
            </a:r>
            <a:r>
              <a:rPr lang="ru-RU" b="1" i="1" dirty="0" err="1" smtClean="0">
                <a:solidFill>
                  <a:srgbClr val="8344AA"/>
                </a:solidFill>
                <a:latin typeface="Times New Roman" pitchFamily="18" charset="0"/>
                <a:cs typeface="Times New Roman" pitchFamily="18" charset="0"/>
              </a:rPr>
              <a:t>Всеукраїнський</a:t>
            </a:r>
            <a:r>
              <a:rPr lang="ru-RU" b="1" i="1" dirty="0" smtClean="0">
                <a:solidFill>
                  <a:srgbClr val="8344AA"/>
                </a:solidFill>
                <a:latin typeface="Times New Roman" pitchFamily="18" charset="0"/>
                <a:cs typeface="Times New Roman" pitchFamily="18" charset="0"/>
              </a:rPr>
              <a:t> Фестиваль </a:t>
            </a:r>
            <a:r>
              <a:rPr lang="ru-RU" b="1" i="1" dirty="0" err="1" smtClean="0">
                <a:solidFill>
                  <a:srgbClr val="8344AA"/>
                </a:solidFill>
                <a:latin typeface="Times New Roman" pitchFamily="18" charset="0"/>
                <a:cs typeface="Times New Roman" pitchFamily="18" charset="0"/>
              </a:rPr>
              <a:t>молодих</a:t>
            </a:r>
            <a:r>
              <a:rPr lang="ru-RU" b="1" i="1" dirty="0" smtClean="0">
                <a:solidFill>
                  <a:srgbClr val="8344A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8344AA"/>
                </a:solidFill>
                <a:latin typeface="Times New Roman" pitchFamily="18" charset="0"/>
                <a:cs typeface="Times New Roman" pitchFamily="18" charset="0"/>
              </a:rPr>
              <a:t>дизайнерів</a:t>
            </a:r>
            <a:r>
              <a:rPr lang="ru-RU" b="1" i="1" dirty="0" smtClean="0">
                <a:solidFill>
                  <a:srgbClr val="8344AA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i="1" dirty="0" smtClean="0">
                <a:solidFill>
                  <a:srgbClr val="8344AA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 err="1" smtClean="0">
                <a:solidFill>
                  <a:srgbClr val="8344AA"/>
                </a:solidFill>
                <a:latin typeface="Times New Roman" pitchFamily="18" charset="0"/>
                <a:cs typeface="Times New Roman" pitchFamily="18" charset="0"/>
              </a:rPr>
              <a:t>Барви</a:t>
            </a:r>
            <a:r>
              <a:rPr lang="ru-RU" b="1" i="1" dirty="0" smtClean="0">
                <a:solidFill>
                  <a:srgbClr val="8344AA"/>
                </a:solidFill>
                <a:latin typeface="Times New Roman" pitchFamily="18" charset="0"/>
                <a:cs typeface="Times New Roman" pitchFamily="18" charset="0"/>
              </a:rPr>
              <a:t> Поділля-2017»</a:t>
            </a:r>
            <a:endParaRPr lang="uk-UA" b="1" i="1" dirty="0" smtClean="0">
              <a:solidFill>
                <a:srgbClr val="8344A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 номінації «МОЛОДА  НАДІЯ»  </a:t>
            </a:r>
          </a:p>
          <a:p>
            <a:pPr algn="ctr"/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диплом І ступеню отримала студентська  колекція  одягу «СЛОБОЖАНСЬКЕ  ДЖЕРЕЛО»</a:t>
            </a:r>
          </a:p>
          <a:p>
            <a:pPr>
              <a:lnSpc>
                <a:spcPct val="150000"/>
              </a:lnSpc>
            </a:pPr>
            <a:r>
              <a:rPr lang="uk-UA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ід керівництвом  викладачів </a:t>
            </a:r>
          </a:p>
          <a:p>
            <a:pPr>
              <a:lnSpc>
                <a:spcPct val="150000"/>
              </a:lnSpc>
            </a:pPr>
            <a:r>
              <a:rPr lang="uk-UA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uk-UA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Міхєєвої</a:t>
            </a:r>
            <a:r>
              <a:rPr lang="uk-UA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Л.С.,</a:t>
            </a:r>
          </a:p>
          <a:p>
            <a:pPr>
              <a:lnSpc>
                <a:spcPct val="150000"/>
              </a:lnSpc>
            </a:pPr>
            <a:r>
              <a:rPr lang="uk-UA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uk-UA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Літвінової</a:t>
            </a:r>
            <a:r>
              <a:rPr lang="uk-UA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Є.В.</a:t>
            </a:r>
          </a:p>
        </p:txBody>
      </p:sp>
    </p:spTree>
    <p:extLst>
      <p:ext uri="{BB962C8B-B14F-4D97-AF65-F5344CB8AC3E}">
        <p14:creationId xmlns="" xmlns:p14="http://schemas.microsoft.com/office/powerpoint/2010/main" val="177216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WordArt 0"/>
          <p:cNvSpPr>
            <a:spLocks noChangeArrowheads="1" noChangeShapeType="1" noTextEdit="1"/>
          </p:cNvSpPr>
          <p:nvPr/>
        </p:nvSpPr>
        <p:spPr bwMode="auto">
          <a:xfrm>
            <a:off x="1547813" y="0"/>
            <a:ext cx="6192837" cy="863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CC"/>
                </a:solidFill>
                <a:latin typeface="Times New Roman"/>
                <a:cs typeface="Times New Roman"/>
              </a:rPr>
              <a:t>Слобожанське</a:t>
            </a:r>
            <a:r>
              <a:rPr lang="ru-RU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CC"/>
                </a:solidFill>
                <a:latin typeface="Times New Roman"/>
                <a:cs typeface="Times New Roman"/>
              </a:rPr>
              <a:t> </a:t>
            </a:r>
            <a:r>
              <a:rPr lang="ru-RU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CC"/>
                </a:solidFill>
                <a:latin typeface="Times New Roman"/>
                <a:cs typeface="Times New Roman"/>
              </a:rPr>
              <a:t>джерело</a:t>
            </a:r>
            <a:endParaRPr lang="ru-RU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66CC"/>
              </a:solidFill>
              <a:latin typeface="Times New Roman"/>
              <a:cs typeface="Times New Roman"/>
            </a:endParaRPr>
          </a:p>
        </p:txBody>
      </p:sp>
      <p:pic>
        <p:nvPicPr>
          <p:cNvPr id="43011" name="Рисунок 2" descr="4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908050"/>
            <a:ext cx="388937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Рисунок 3" descr="5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3933825"/>
            <a:ext cx="378936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Рисунок 4" descr="4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908050"/>
            <a:ext cx="3959225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Рисунок 5" descr="4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3573016"/>
            <a:ext cx="2046288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whee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66"/>
          <a:stretch/>
        </p:blipFill>
        <p:spPr>
          <a:xfrm>
            <a:off x="4716016" y="911049"/>
            <a:ext cx="4104456" cy="57196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8" y="249200"/>
            <a:ext cx="5832648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Барви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Поділля-2017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>
              <a:lnSpc>
                <a:spcPct val="150000"/>
              </a:lnSpc>
            </a:pPr>
            <a:endParaRPr lang="uk-UA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772816"/>
            <a:ext cx="40324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 номінації «МОЛОДА  НАДІЯ»  </a:t>
            </a:r>
          </a:p>
          <a:p>
            <a:pPr>
              <a:lnSpc>
                <a:spcPct val="150000"/>
              </a:lnSpc>
            </a:pPr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Диплом ІІІ ступеню отримала студентська  колекція  одягу </a:t>
            </a:r>
          </a:p>
          <a:p>
            <a:pPr>
              <a:lnSpc>
                <a:spcPct val="150000"/>
              </a:lnSpc>
            </a:pPr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«І ЗНОВ ВЕСНА»</a:t>
            </a:r>
          </a:p>
          <a:p>
            <a:pPr>
              <a:lnSpc>
                <a:spcPct val="150000"/>
              </a:lnSpc>
            </a:pPr>
            <a:r>
              <a:rPr lang="uk-UA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під керівництвом  викладачів </a:t>
            </a:r>
          </a:p>
          <a:p>
            <a:pPr>
              <a:lnSpc>
                <a:spcPct val="150000"/>
              </a:lnSpc>
            </a:pPr>
            <a:r>
              <a:rPr lang="uk-UA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uk-UA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Міхєєвої</a:t>
            </a:r>
            <a:r>
              <a:rPr lang="uk-UA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Л.С.,</a:t>
            </a:r>
          </a:p>
          <a:p>
            <a:pPr>
              <a:lnSpc>
                <a:spcPct val="150000"/>
              </a:lnSpc>
            </a:pPr>
            <a:r>
              <a:rPr lang="uk-UA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uk-UA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Літвінової</a:t>
            </a:r>
            <a:r>
              <a:rPr lang="uk-UA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Є.В.</a:t>
            </a:r>
          </a:p>
          <a:p>
            <a:pPr>
              <a:lnSpc>
                <a:spcPct val="150000"/>
              </a:lnSpc>
            </a:pPr>
            <a:r>
              <a:rPr lang="uk-UA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5176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:\фото\IMG_53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12083" y="3861048"/>
            <a:ext cx="1924413" cy="2975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H:\фото\IMG_52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0768"/>
            <a:ext cx="2308442" cy="3462664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7772400" cy="108012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Студентська колекція одягу</a:t>
            </a:r>
            <a:br>
              <a:rPr lang="uk-UA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“Знов</a:t>
            </a:r>
            <a:r>
              <a:rPr lang="uk-UA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весна”</a:t>
            </a: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076056" y="1340768"/>
            <a:ext cx="4067944" cy="1008112"/>
          </a:xfrm>
        </p:spPr>
        <p:txBody>
          <a:bodyPr>
            <a:normAutofit fontScale="55000" lnSpcReduction="20000"/>
          </a:bodyPr>
          <a:lstStyle/>
          <a:p>
            <a:pPr lvl="0">
              <a:spcBef>
                <a:spcPct val="0"/>
              </a:spcBef>
              <a:defRPr/>
            </a:pP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Розроблена студентами  коледжу  </a:t>
            </a:r>
          </a:p>
          <a:p>
            <a:pPr lvl="0" algn="just">
              <a:spcBef>
                <a:spcPct val="0"/>
              </a:spcBef>
              <a:defRPr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 керівництвом </a:t>
            </a:r>
            <a:r>
              <a:rPr lang="uk-UA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викладачаів</a:t>
            </a:r>
            <a:endParaRPr lang="uk-UA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uk-UA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Міхєєва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Л.С.,</a:t>
            </a:r>
          </a:p>
          <a:p>
            <a:pPr lvl="0">
              <a:spcBef>
                <a:spcPct val="0"/>
              </a:spcBef>
              <a:defRPr/>
            </a:pP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uk-UA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Літвінова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Є.В.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 descr="H:\фото\IMG_528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3505200"/>
            <a:ext cx="2235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:\фото\IMG_529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1844824"/>
            <a:ext cx="2175933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:\фото\IMG_529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5" y="3356992"/>
            <a:ext cx="2016224" cy="313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3037</TotalTime>
  <Words>901</Words>
  <Application>Microsoft Office PowerPoint</Application>
  <PresentationFormat>Экран (4:3)</PresentationFormat>
  <Paragraphs>152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Слайд 1</vt:lpstr>
      <vt:lpstr>VIІ Всеукраїнський конкурс студентів-дизайнерів одягу “Битва модельєрів-2017”</vt:lpstr>
      <vt:lpstr>Студентська колекція одягу “Великоденний сувенір”  (І місце)</vt:lpstr>
      <vt:lpstr>Студентська колекція одягу  “Шах і мат”  (Дипломант конкурсу)</vt:lpstr>
      <vt:lpstr>Студентська колекція одягу “Різдвяна казка (Роксолана)”  (Дипломант конкурсу)</vt:lpstr>
      <vt:lpstr>Слайд 6</vt:lpstr>
      <vt:lpstr>Слайд 7</vt:lpstr>
      <vt:lpstr>Слайд 8</vt:lpstr>
      <vt:lpstr>Студентська колекція одягу “Знов весна”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Windows</dc:creator>
  <cp:lastModifiedBy>Елена</cp:lastModifiedBy>
  <cp:revision>317</cp:revision>
  <dcterms:created xsi:type="dcterms:W3CDTF">2017-09-11T11:09:39Z</dcterms:created>
  <dcterms:modified xsi:type="dcterms:W3CDTF">2018-02-14T10:15:47Z</dcterms:modified>
</cp:coreProperties>
</file>